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0" r:id="rId1"/>
  </p:sldMasterIdLst>
  <p:notesMasterIdLst>
    <p:notesMasterId r:id="rId23"/>
  </p:notesMasterIdLst>
  <p:handoutMasterIdLst>
    <p:handoutMasterId r:id="rId24"/>
  </p:handoutMasterIdLst>
  <p:sldIdLst>
    <p:sldId id="1305" r:id="rId2"/>
    <p:sldId id="1327" r:id="rId3"/>
    <p:sldId id="264" r:id="rId4"/>
    <p:sldId id="1378" r:id="rId5"/>
    <p:sldId id="1377" r:id="rId6"/>
    <p:sldId id="1372" r:id="rId7"/>
    <p:sldId id="1399" r:id="rId8"/>
    <p:sldId id="1379" r:id="rId9"/>
    <p:sldId id="1380" r:id="rId10"/>
    <p:sldId id="1381" r:id="rId11"/>
    <p:sldId id="1382" r:id="rId12"/>
    <p:sldId id="1383" r:id="rId13"/>
    <p:sldId id="1385" r:id="rId14"/>
    <p:sldId id="1384" r:id="rId15"/>
    <p:sldId id="1386" r:id="rId16"/>
    <p:sldId id="1389" r:id="rId17"/>
    <p:sldId id="1392" r:id="rId18"/>
    <p:sldId id="1393" r:id="rId19"/>
    <p:sldId id="1321" r:id="rId20"/>
    <p:sldId id="1288" r:id="rId21"/>
    <p:sldId id="1289" r:id="rId2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Williams" initials="CW" lastIdx="3" clrIdx="0">
    <p:extLst>
      <p:ext uri="{19B8F6BF-5375-455C-9EA6-DF929625EA0E}">
        <p15:presenceInfo xmlns:p15="http://schemas.microsoft.com/office/powerpoint/2012/main" userId="Christa Williams" providerId="None"/>
      </p:ext>
    </p:extLst>
  </p:cmAuthor>
  <p:cmAuthor id="2" name="user" initials="u" lastIdx="1" clrIdx="1">
    <p:extLst>
      <p:ext uri="{19B8F6BF-5375-455C-9EA6-DF929625EA0E}">
        <p15:presenceInfo xmlns:p15="http://schemas.microsoft.com/office/powerpoint/2012/main" userId="b0124f2278da06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a:srgbClr val="A81800"/>
    <a:srgbClr val="0066FF"/>
    <a:srgbClr val="FF9305"/>
    <a:srgbClr val="3D9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4558" autoAdjust="0"/>
  </p:normalViewPr>
  <p:slideViewPr>
    <p:cSldViewPr snapToGrid="0">
      <p:cViewPr>
        <p:scale>
          <a:sx n="112" d="100"/>
          <a:sy n="112" d="100"/>
        </p:scale>
        <p:origin x="420" y="-9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2B5026-3C84-0147-8339-EC72C00CD72C}"/>
              </a:ext>
            </a:extLst>
          </p:cNvPr>
          <p:cNvSpPr>
            <a:spLocks noGrp="1"/>
          </p:cNvSpPr>
          <p:nvPr>
            <p:ph type="hdr" sz="quarter"/>
          </p:nvPr>
        </p:nvSpPr>
        <p:spPr>
          <a:xfrm>
            <a:off x="0" y="2"/>
            <a:ext cx="3043343" cy="467072"/>
          </a:xfrm>
          <a:prstGeom prst="rect">
            <a:avLst/>
          </a:prstGeom>
        </p:spPr>
        <p:txBody>
          <a:bodyPr vert="horz" lIns="93265" tIns="46632" rIns="93265" bIns="46632" rtlCol="0"/>
          <a:lstStyle>
            <a:lvl1pPr algn="l">
              <a:defRPr sz="1200"/>
            </a:lvl1pPr>
          </a:lstStyle>
          <a:p>
            <a:endParaRPr lang="en-US"/>
          </a:p>
        </p:txBody>
      </p:sp>
      <p:sp>
        <p:nvSpPr>
          <p:cNvPr id="3" name="Date Placeholder 2">
            <a:extLst>
              <a:ext uri="{FF2B5EF4-FFF2-40B4-BE49-F238E27FC236}">
                <a16:creationId xmlns:a16="http://schemas.microsoft.com/office/drawing/2014/main" id="{DDC0F196-1819-A44D-9373-6ABD7E533047}"/>
              </a:ext>
            </a:extLst>
          </p:cNvPr>
          <p:cNvSpPr>
            <a:spLocks noGrp="1"/>
          </p:cNvSpPr>
          <p:nvPr>
            <p:ph type="dt" sz="quarter" idx="1"/>
          </p:nvPr>
        </p:nvSpPr>
        <p:spPr>
          <a:xfrm>
            <a:off x="3978133" y="2"/>
            <a:ext cx="3043343" cy="467072"/>
          </a:xfrm>
          <a:prstGeom prst="rect">
            <a:avLst/>
          </a:prstGeom>
        </p:spPr>
        <p:txBody>
          <a:bodyPr vert="horz" lIns="93265" tIns="46632" rIns="93265" bIns="46632" rtlCol="0"/>
          <a:lstStyle>
            <a:lvl1pPr algn="r">
              <a:defRPr sz="1200"/>
            </a:lvl1pPr>
          </a:lstStyle>
          <a:p>
            <a:fld id="{DB4FDA1B-1A10-B341-9C44-623D7B8BC81C}" type="datetimeFigureOut">
              <a:rPr lang="en-US" smtClean="0"/>
              <a:t>10/12/2023</a:t>
            </a:fld>
            <a:endParaRPr lang="en-US"/>
          </a:p>
        </p:txBody>
      </p:sp>
      <p:sp>
        <p:nvSpPr>
          <p:cNvPr id="4" name="Footer Placeholder 3">
            <a:extLst>
              <a:ext uri="{FF2B5EF4-FFF2-40B4-BE49-F238E27FC236}">
                <a16:creationId xmlns:a16="http://schemas.microsoft.com/office/drawing/2014/main" id="{17C47D7C-755E-F64D-958F-9A0415151AD7}"/>
              </a:ext>
            </a:extLst>
          </p:cNvPr>
          <p:cNvSpPr>
            <a:spLocks noGrp="1"/>
          </p:cNvSpPr>
          <p:nvPr>
            <p:ph type="ftr" sz="quarter" idx="2"/>
          </p:nvPr>
        </p:nvSpPr>
        <p:spPr>
          <a:xfrm>
            <a:off x="0" y="8842035"/>
            <a:ext cx="3043343" cy="467071"/>
          </a:xfrm>
          <a:prstGeom prst="rect">
            <a:avLst/>
          </a:prstGeom>
        </p:spPr>
        <p:txBody>
          <a:bodyPr vert="horz" lIns="93265" tIns="46632" rIns="93265" bIns="4663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805B7DA-173A-5C40-A894-E0EB3F575EE1}"/>
              </a:ext>
            </a:extLst>
          </p:cNvPr>
          <p:cNvSpPr>
            <a:spLocks noGrp="1"/>
          </p:cNvSpPr>
          <p:nvPr>
            <p:ph type="sldNum" sz="quarter" idx="3"/>
          </p:nvPr>
        </p:nvSpPr>
        <p:spPr>
          <a:xfrm>
            <a:off x="3978133" y="8842035"/>
            <a:ext cx="3043343" cy="467071"/>
          </a:xfrm>
          <a:prstGeom prst="rect">
            <a:avLst/>
          </a:prstGeom>
        </p:spPr>
        <p:txBody>
          <a:bodyPr vert="horz" lIns="93265" tIns="46632" rIns="93265" bIns="46632" rtlCol="0" anchor="b"/>
          <a:lstStyle>
            <a:lvl1pPr algn="r">
              <a:defRPr sz="1200"/>
            </a:lvl1pPr>
          </a:lstStyle>
          <a:p>
            <a:fld id="{79AB8EC9-3BD6-E147-BD25-1399968E443B}" type="slidenum">
              <a:rPr lang="en-US" smtClean="0"/>
              <a:t>‹#›</a:t>
            </a:fld>
            <a:endParaRPr lang="en-US"/>
          </a:p>
        </p:txBody>
      </p:sp>
    </p:spTree>
    <p:extLst>
      <p:ext uri="{BB962C8B-B14F-4D97-AF65-F5344CB8AC3E}">
        <p14:creationId xmlns:p14="http://schemas.microsoft.com/office/powerpoint/2010/main" val="126689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43343" cy="467610"/>
          </a:xfrm>
          <a:prstGeom prst="rect">
            <a:avLst/>
          </a:prstGeom>
        </p:spPr>
        <p:txBody>
          <a:bodyPr vert="horz" lIns="93265" tIns="46632" rIns="93265" bIns="46632" rtlCol="0"/>
          <a:lstStyle>
            <a:lvl1pPr algn="l">
              <a:defRPr sz="1200"/>
            </a:lvl1pPr>
          </a:lstStyle>
          <a:p>
            <a:endParaRPr lang="en-US"/>
          </a:p>
        </p:txBody>
      </p:sp>
      <p:sp>
        <p:nvSpPr>
          <p:cNvPr id="3" name="Date Placeholder 2"/>
          <p:cNvSpPr>
            <a:spLocks noGrp="1"/>
          </p:cNvSpPr>
          <p:nvPr>
            <p:ph type="dt" idx="1"/>
          </p:nvPr>
        </p:nvSpPr>
        <p:spPr>
          <a:xfrm>
            <a:off x="3978540" y="5"/>
            <a:ext cx="3043343" cy="467610"/>
          </a:xfrm>
          <a:prstGeom prst="rect">
            <a:avLst/>
          </a:prstGeom>
        </p:spPr>
        <p:txBody>
          <a:bodyPr vert="horz" lIns="93265" tIns="46632" rIns="93265" bIns="46632" rtlCol="0"/>
          <a:lstStyle>
            <a:lvl1pPr algn="r">
              <a:defRPr sz="1200"/>
            </a:lvl1pPr>
          </a:lstStyle>
          <a:p>
            <a:fld id="{806D85E9-3439-4558-87BC-EE6A4E083775}" type="datetimeFigureOut">
              <a:rPr lang="en-US" smtClean="0"/>
              <a:t>10/12/2023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265" tIns="46632" rIns="93265" bIns="46632" rtlCol="0" anchor="ctr"/>
          <a:lstStyle/>
          <a:p>
            <a:endParaRPr lang="en-US"/>
          </a:p>
        </p:txBody>
      </p:sp>
      <p:sp>
        <p:nvSpPr>
          <p:cNvPr id="5" name="Notes Placeholder 4"/>
          <p:cNvSpPr>
            <a:spLocks noGrp="1"/>
          </p:cNvSpPr>
          <p:nvPr>
            <p:ph type="body" sz="quarter" idx="3"/>
          </p:nvPr>
        </p:nvSpPr>
        <p:spPr>
          <a:xfrm>
            <a:off x="702310" y="4480012"/>
            <a:ext cx="5618480" cy="3665457"/>
          </a:xfrm>
          <a:prstGeom prst="rect">
            <a:avLst/>
          </a:prstGeom>
        </p:spPr>
        <p:txBody>
          <a:bodyPr vert="horz" lIns="93265" tIns="46632" rIns="93265" bIns="466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497"/>
            <a:ext cx="3043343" cy="467609"/>
          </a:xfrm>
          <a:prstGeom prst="rect">
            <a:avLst/>
          </a:prstGeom>
        </p:spPr>
        <p:txBody>
          <a:bodyPr vert="horz" lIns="93265" tIns="46632" rIns="93265" bIns="46632" rtlCol="0" anchor="b"/>
          <a:lstStyle>
            <a:lvl1pPr algn="l">
              <a:defRPr sz="1200"/>
            </a:lvl1pPr>
          </a:lstStyle>
          <a:p>
            <a:endParaRPr lang="en-US"/>
          </a:p>
        </p:txBody>
      </p:sp>
      <p:sp>
        <p:nvSpPr>
          <p:cNvPr id="7" name="Slide Number Placeholder 6"/>
          <p:cNvSpPr>
            <a:spLocks noGrp="1"/>
          </p:cNvSpPr>
          <p:nvPr>
            <p:ph type="sldNum" sz="quarter" idx="5"/>
          </p:nvPr>
        </p:nvSpPr>
        <p:spPr>
          <a:xfrm>
            <a:off x="3978540" y="8841497"/>
            <a:ext cx="3043343" cy="467609"/>
          </a:xfrm>
          <a:prstGeom prst="rect">
            <a:avLst/>
          </a:prstGeom>
        </p:spPr>
        <p:txBody>
          <a:bodyPr vert="horz" lIns="93265" tIns="46632" rIns="93265" bIns="46632" rtlCol="0" anchor="b"/>
          <a:lstStyle>
            <a:lvl1pPr algn="r">
              <a:defRPr sz="1200"/>
            </a:lvl1pPr>
          </a:lstStyle>
          <a:p>
            <a:fld id="{7174A8C7-8485-4E8F-81CA-1CD97946DF9A}" type="slidenum">
              <a:rPr lang="en-US" smtClean="0"/>
              <a:t>‹#›</a:t>
            </a:fld>
            <a:endParaRPr lang="en-US"/>
          </a:p>
        </p:txBody>
      </p:sp>
    </p:spTree>
    <p:extLst>
      <p:ext uri="{BB962C8B-B14F-4D97-AF65-F5344CB8AC3E}">
        <p14:creationId xmlns:p14="http://schemas.microsoft.com/office/powerpoint/2010/main" val="367615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1</a:t>
            </a:fld>
            <a:endParaRPr lang="en-US"/>
          </a:p>
        </p:txBody>
      </p:sp>
    </p:spTree>
    <p:extLst>
      <p:ext uri="{BB962C8B-B14F-4D97-AF65-F5344CB8AC3E}">
        <p14:creationId xmlns:p14="http://schemas.microsoft.com/office/powerpoint/2010/main" val="147661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endParaRPr lang="en-CA"/>
          </a:p>
          <a:p>
            <a:endParaRPr lang="en-CA"/>
          </a:p>
        </p:txBody>
      </p:sp>
      <p:sp>
        <p:nvSpPr>
          <p:cNvPr id="4" name="Slide Number Placeholder 3"/>
          <p:cNvSpPr>
            <a:spLocks noGrp="1"/>
          </p:cNvSpPr>
          <p:nvPr>
            <p:ph type="sldNum" sz="quarter" idx="10"/>
          </p:nvPr>
        </p:nvSpPr>
        <p:spPr/>
        <p:txBody>
          <a:bodyPr/>
          <a:lstStyle/>
          <a:p>
            <a:fld id="{8E37C469-BC9F-40C9-985D-E34018594444}" type="slidenum">
              <a:rPr lang="en-US" smtClean="0"/>
              <a:t>20</a:t>
            </a:fld>
            <a:endParaRPr lang="en-US"/>
          </a:p>
        </p:txBody>
      </p:sp>
    </p:spTree>
    <p:extLst>
      <p:ext uri="{BB962C8B-B14F-4D97-AF65-F5344CB8AC3E}">
        <p14:creationId xmlns:p14="http://schemas.microsoft.com/office/powerpoint/2010/main" val="2256767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E37C469-BC9F-40C9-985D-E34018594444}" type="slidenum">
              <a:rPr lang="en-US" smtClean="0"/>
              <a:t>21</a:t>
            </a:fld>
            <a:endParaRPr lang="en-US"/>
          </a:p>
        </p:txBody>
      </p:sp>
    </p:spTree>
    <p:extLst>
      <p:ext uri="{BB962C8B-B14F-4D97-AF65-F5344CB8AC3E}">
        <p14:creationId xmlns:p14="http://schemas.microsoft.com/office/powerpoint/2010/main" val="33450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2</a:t>
            </a:fld>
            <a:endParaRPr lang="en-US"/>
          </a:p>
        </p:txBody>
      </p:sp>
    </p:spTree>
    <p:extLst>
      <p:ext uri="{BB962C8B-B14F-4D97-AF65-F5344CB8AC3E}">
        <p14:creationId xmlns:p14="http://schemas.microsoft.com/office/powerpoint/2010/main" val="133488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3</a:t>
            </a:fld>
            <a:endParaRPr lang="en-US"/>
          </a:p>
        </p:txBody>
      </p:sp>
    </p:spTree>
    <p:extLst>
      <p:ext uri="{BB962C8B-B14F-4D97-AF65-F5344CB8AC3E}">
        <p14:creationId xmlns:p14="http://schemas.microsoft.com/office/powerpoint/2010/main" val="297907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4</a:t>
            </a:fld>
            <a:endParaRPr lang="en-US"/>
          </a:p>
        </p:txBody>
      </p:sp>
    </p:spTree>
    <p:extLst>
      <p:ext uri="{BB962C8B-B14F-4D97-AF65-F5344CB8AC3E}">
        <p14:creationId xmlns:p14="http://schemas.microsoft.com/office/powerpoint/2010/main" val="320210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5</a:t>
            </a:fld>
            <a:endParaRPr lang="en-US"/>
          </a:p>
        </p:txBody>
      </p:sp>
    </p:spTree>
    <p:extLst>
      <p:ext uri="{BB962C8B-B14F-4D97-AF65-F5344CB8AC3E}">
        <p14:creationId xmlns:p14="http://schemas.microsoft.com/office/powerpoint/2010/main" val="135859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4012D35-5733-4E9C-B58E-2D46B7B2FC41}" type="slidenum">
              <a:rPr lang="en-CA" smtClean="0"/>
              <a:t>6</a:t>
            </a:fld>
            <a:endParaRPr lang="en-CA"/>
          </a:p>
        </p:txBody>
      </p:sp>
    </p:spTree>
    <p:extLst>
      <p:ext uri="{BB962C8B-B14F-4D97-AF65-F5344CB8AC3E}">
        <p14:creationId xmlns:p14="http://schemas.microsoft.com/office/powerpoint/2010/main" val="141638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11</a:t>
            </a:fld>
            <a:endParaRPr lang="en-US"/>
          </a:p>
        </p:txBody>
      </p:sp>
    </p:spTree>
    <p:extLst>
      <p:ext uri="{BB962C8B-B14F-4D97-AF65-F5344CB8AC3E}">
        <p14:creationId xmlns:p14="http://schemas.microsoft.com/office/powerpoint/2010/main" val="802435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4A8C7-8485-4E8F-81CA-1CD97946DF9A}" type="slidenum">
              <a:rPr lang="en-US" smtClean="0"/>
              <a:t>18</a:t>
            </a:fld>
            <a:endParaRPr lang="en-US"/>
          </a:p>
        </p:txBody>
      </p:sp>
    </p:spTree>
    <p:extLst>
      <p:ext uri="{BB962C8B-B14F-4D97-AF65-F5344CB8AC3E}">
        <p14:creationId xmlns:p14="http://schemas.microsoft.com/office/powerpoint/2010/main" val="2463580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19</a:t>
            </a:fld>
            <a:endParaRPr lang="en-US"/>
          </a:p>
        </p:txBody>
      </p:sp>
    </p:spTree>
    <p:extLst>
      <p:ext uri="{BB962C8B-B14F-4D97-AF65-F5344CB8AC3E}">
        <p14:creationId xmlns:p14="http://schemas.microsoft.com/office/powerpoint/2010/main" val="94848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18A739-387A-419E-8B91-916E5A4C430B}" type="datetime1">
              <a:rPr lang="en-US" smtClean="0"/>
              <a:t>10/12/2023</a:t>
            </a:fld>
            <a:endParaRPr lang="en-US"/>
          </a:p>
        </p:txBody>
      </p:sp>
      <p:sp>
        <p:nvSpPr>
          <p:cNvPr id="5" name="Footer Placeholder 4"/>
          <p:cNvSpPr>
            <a:spLocks noGrp="1"/>
          </p:cNvSpPr>
          <p:nvPr>
            <p:ph type="ftr" sz="quarter" idx="11"/>
          </p:nvPr>
        </p:nvSpPr>
        <p:spPr>
          <a:xfrm>
            <a:off x="1127124" y="329307"/>
            <a:ext cx="5943668" cy="309201"/>
          </a:xfrm>
        </p:spPr>
        <p:txBody>
          <a:bodyPr/>
          <a:lstStyle>
            <a:lvl1pPr>
              <a:defRPr>
                <a:solidFill>
                  <a:schemeClr val="tx1"/>
                </a:solidFill>
              </a:defRPr>
            </a:lvl1pPr>
          </a:lstStyle>
          <a:p>
            <a:r>
              <a:rPr lang="en-US"/>
              <a:t>Draft – Not for distribution</a:t>
            </a:r>
          </a:p>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23611448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10/12/2023</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0618709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10/12/2023</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73868061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CAB2-5548-4AB6-BF8B-3F3A1FDFF5E4}"/>
              </a:ext>
            </a:extLst>
          </p:cNvPr>
          <p:cNvSpPr>
            <a:spLocks noGrp="1"/>
          </p:cNvSpPr>
          <p:nvPr>
            <p:ph type="title" hasCustomPrompt="1"/>
          </p:nvPr>
        </p:nvSpPr>
        <p:spPr>
          <a:xfrm>
            <a:off x="2124170" y="2301215"/>
            <a:ext cx="7943660" cy="1450785"/>
          </a:xfrm>
          <a:prstGeom prst="rect">
            <a:avLst/>
          </a:prstGeom>
        </p:spPr>
        <p:txBody>
          <a:bodyPr anchor="ctr" anchorCtr="0">
            <a:normAutofit/>
          </a:bodyPr>
          <a:lstStyle>
            <a:lvl1pPr algn="ctr">
              <a:defRPr sz="5400" b="1" baseline="0">
                <a:solidFill>
                  <a:schemeClr val="tx2"/>
                </a:solidFill>
              </a:defRPr>
            </a:lvl1pPr>
          </a:lstStyle>
          <a:p>
            <a:r>
              <a:rPr lang="en-US"/>
              <a:t>Section Title</a:t>
            </a:r>
            <a:endParaRPr lang="en-CA"/>
          </a:p>
        </p:txBody>
      </p:sp>
      <p:sp>
        <p:nvSpPr>
          <p:cNvPr id="4" name="Date Placeholder 3">
            <a:extLst>
              <a:ext uri="{FF2B5EF4-FFF2-40B4-BE49-F238E27FC236}">
                <a16:creationId xmlns:a16="http://schemas.microsoft.com/office/drawing/2014/main" id="{745F6DD1-D78F-4A88-A0D5-2C85BBD73BE6}"/>
              </a:ext>
            </a:extLst>
          </p:cNvPr>
          <p:cNvSpPr>
            <a:spLocks noGrp="1"/>
          </p:cNvSpPr>
          <p:nvPr>
            <p:ph type="dt" sz="half" idx="10"/>
          </p:nvPr>
        </p:nvSpPr>
        <p:spPr/>
        <p:txBody>
          <a:bodyPr/>
          <a:lstStyle/>
          <a:p>
            <a:fld id="{11F96D72-6A95-4650-A34F-7041343AE756}" type="datetime1">
              <a:rPr lang="en-US" smtClean="0"/>
              <a:t>10/12/2023</a:t>
            </a:fld>
            <a:endParaRPr lang="en-US"/>
          </a:p>
        </p:txBody>
      </p:sp>
      <p:sp>
        <p:nvSpPr>
          <p:cNvPr id="5" name="Footer Placeholder 4">
            <a:extLst>
              <a:ext uri="{FF2B5EF4-FFF2-40B4-BE49-F238E27FC236}">
                <a16:creationId xmlns:a16="http://schemas.microsoft.com/office/drawing/2014/main" id="{83678B55-D7D8-49DF-AE20-D7B054D53CE6}"/>
              </a:ext>
            </a:extLst>
          </p:cNvPr>
          <p:cNvSpPr>
            <a:spLocks noGrp="1"/>
          </p:cNvSpPr>
          <p:nvPr>
            <p:ph type="ftr" sz="quarter" idx="11"/>
          </p:nvPr>
        </p:nvSpPr>
        <p:spPr/>
        <p:txBody>
          <a:bodyPr/>
          <a:lstStyle/>
          <a:p>
            <a:r>
              <a:rPr lang="en-US"/>
              <a:t>Draft – Not for distribution</a:t>
            </a:r>
          </a:p>
          <a:p>
            <a:endParaRPr lang="en-US"/>
          </a:p>
        </p:txBody>
      </p:sp>
      <p:sp>
        <p:nvSpPr>
          <p:cNvPr id="6" name="Slide Number Placeholder 5">
            <a:extLst>
              <a:ext uri="{FF2B5EF4-FFF2-40B4-BE49-F238E27FC236}">
                <a16:creationId xmlns:a16="http://schemas.microsoft.com/office/drawing/2014/main" id="{042D85E0-E033-4B14-9352-240C538BD85F}"/>
              </a:ext>
            </a:extLst>
          </p:cNvPr>
          <p:cNvSpPr>
            <a:spLocks noGrp="1"/>
          </p:cNvSpPr>
          <p:nvPr>
            <p:ph type="sldNum" sz="quarter" idx="12"/>
          </p:nvPr>
        </p:nvSpPr>
        <p:spPr>
          <a:xfrm>
            <a:off x="9371144" y="6330949"/>
            <a:ext cx="2743200" cy="365125"/>
          </a:xfrm>
        </p:spPr>
        <p:txBody>
          <a:bodyPr/>
          <a:lstStyle>
            <a:lvl1pPr>
              <a:defRPr sz="3600"/>
            </a:lvl1pPr>
          </a:lstStyle>
          <a:p>
            <a:fld id="{CC712354-B87A-C643-A32E-40CC1505842A}" type="slidenum">
              <a:rPr lang="en-US" smtClean="0"/>
              <a:pPr/>
              <a:t>‹#›</a:t>
            </a:fld>
            <a:endParaRPr lang="en-US"/>
          </a:p>
        </p:txBody>
      </p:sp>
    </p:spTree>
    <p:extLst>
      <p:ext uri="{BB962C8B-B14F-4D97-AF65-F5344CB8AC3E}">
        <p14:creationId xmlns:p14="http://schemas.microsoft.com/office/powerpoint/2010/main" val="68467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vl1pPr>
          </a:lstStyle>
          <a:p>
            <a:fld id="{7818A739-387A-419E-8B91-916E5A4C430B}" type="datetime1">
              <a:rPr lang="en-US" smtClean="0"/>
              <a:t>10/12/2023</a:t>
            </a:fld>
            <a:endParaRPr lang="en-US"/>
          </a:p>
        </p:txBody>
      </p:sp>
      <p:sp>
        <p:nvSpPr>
          <p:cNvPr id="5" name="Footer Placeholder 4"/>
          <p:cNvSpPr>
            <a:spLocks noGrp="1"/>
          </p:cNvSpPr>
          <p:nvPr>
            <p:ph type="ftr" sz="quarter" idx="11"/>
          </p:nvPr>
        </p:nvSpPr>
        <p:spPr/>
        <p:txBody>
          <a:bodyPr/>
          <a:lstStyle>
            <a:lvl1pPr>
              <a:defRPr sz="1200"/>
            </a:lvl1p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80282593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8A739-387A-419E-8B91-916E5A4C430B}" type="datetime1">
              <a:rPr lang="en-US" smtClean="0"/>
              <a:t>10/12/2023</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204975062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3E3A61-3B0A-496C-A6DC-D04FFF963CFA}" type="datetime1">
              <a:rPr lang="en-US" smtClean="0"/>
              <a:t>10/12/2023</a:t>
            </a:fld>
            <a:endParaRPr lang="en-US"/>
          </a:p>
        </p:txBody>
      </p:sp>
      <p:sp>
        <p:nvSpPr>
          <p:cNvPr id="6" name="Footer Placeholder 5"/>
          <p:cNvSpPr>
            <a:spLocks noGrp="1"/>
          </p:cNvSpPr>
          <p:nvPr>
            <p:ph type="ftr" sz="quarter" idx="11"/>
          </p:nvPr>
        </p:nvSpPr>
        <p:spPr/>
        <p:txBody>
          <a:bodyPr/>
          <a:lstStyle/>
          <a:p>
            <a:r>
              <a:rPr lang="en-US"/>
              <a:t>Draft – Not for distribution</a:t>
            </a:r>
          </a:p>
          <a:p>
            <a:endParaRPr lang="en-US"/>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2514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B949E-637E-4C70-9382-A044F5422B58}" type="datetime1">
              <a:rPr lang="en-US" smtClean="0"/>
              <a:t>10/12/2023</a:t>
            </a:fld>
            <a:endParaRPr lang="en-US"/>
          </a:p>
        </p:txBody>
      </p:sp>
      <p:sp>
        <p:nvSpPr>
          <p:cNvPr id="8" name="Footer Placeholder 7"/>
          <p:cNvSpPr>
            <a:spLocks noGrp="1"/>
          </p:cNvSpPr>
          <p:nvPr>
            <p:ph type="ftr" sz="quarter" idx="11"/>
          </p:nvPr>
        </p:nvSpPr>
        <p:spPr/>
        <p:txBody>
          <a:bodyPr/>
          <a:lstStyle/>
          <a:p>
            <a:r>
              <a:rPr lang="en-US"/>
              <a:t>Draft – Not for distribution</a:t>
            </a:r>
          </a:p>
          <a:p>
            <a:endParaRPr lang="en-US"/>
          </a:p>
        </p:txBody>
      </p:sp>
      <p:sp>
        <p:nvSpPr>
          <p:cNvPr id="9" name="Slide Number Placeholder 8"/>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1730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C712354-B87A-C643-A32E-40CC1505842A}" type="slidenum">
              <a:rPr lang="en-US" smtClean="0"/>
              <a:t>‹#›</a:t>
            </a:fld>
            <a:endParaRPr lang="en-US"/>
          </a:p>
        </p:txBody>
      </p:sp>
      <p:sp>
        <p:nvSpPr>
          <p:cNvPr id="4" name="Footer Placeholder 7">
            <a:extLst>
              <a:ext uri="{FF2B5EF4-FFF2-40B4-BE49-F238E27FC236}">
                <a16:creationId xmlns:a16="http://schemas.microsoft.com/office/drawing/2014/main" id="{AD379479-7855-4EB2-AFF4-2759B8A16A7F}"/>
              </a:ext>
            </a:extLst>
          </p:cNvPr>
          <p:cNvSpPr>
            <a:spLocks noGrp="1"/>
          </p:cNvSpPr>
          <p:nvPr>
            <p:ph type="ftr" sz="quarter" idx="11"/>
          </p:nvPr>
        </p:nvSpPr>
        <p:spPr>
          <a:xfrm>
            <a:off x="1130270" y="329307"/>
            <a:ext cx="5938836" cy="309201"/>
          </a:xfrm>
        </p:spPr>
        <p:txBody>
          <a:bodyPr/>
          <a:lstStyle/>
          <a:p>
            <a:r>
              <a:rPr lang="en-US"/>
              <a:t>Draft – Not for distribution</a:t>
            </a:r>
          </a:p>
          <a:p>
            <a:endParaRPr lang="en-US"/>
          </a:p>
        </p:txBody>
      </p:sp>
    </p:spTree>
    <p:extLst>
      <p:ext uri="{BB962C8B-B14F-4D97-AF65-F5344CB8AC3E}">
        <p14:creationId xmlns:p14="http://schemas.microsoft.com/office/powerpoint/2010/main" val="246449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686B7-FF71-4F3B-ADB1-ADF6989641A1}" type="datetime1">
              <a:rPr lang="en-US" smtClean="0"/>
              <a:t>10/12/2023</a:t>
            </a:fld>
            <a:endParaRPr lang="en-US"/>
          </a:p>
        </p:txBody>
      </p:sp>
      <p:sp>
        <p:nvSpPr>
          <p:cNvPr id="3" name="Footer Placeholder 2"/>
          <p:cNvSpPr>
            <a:spLocks noGrp="1"/>
          </p:cNvSpPr>
          <p:nvPr>
            <p:ph type="ftr" sz="quarter" idx="11"/>
          </p:nvPr>
        </p:nvSpPr>
        <p:spPr/>
        <p:txBody>
          <a:bodyPr/>
          <a:lstStyle/>
          <a:p>
            <a:r>
              <a:rPr lang="en-US"/>
              <a:t>Draft – Not for distribution</a:t>
            </a:r>
          </a:p>
          <a:p>
            <a:endParaRPr lang="en-US"/>
          </a:p>
        </p:txBody>
      </p:sp>
      <p:sp>
        <p:nvSpPr>
          <p:cNvPr id="4" name="Slide Number Placeholder 3"/>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378241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18A739-387A-419E-8B91-916E5A4C430B}" type="datetime1">
              <a:rPr lang="en-US" smtClean="0"/>
              <a:t>10/12/2023</a:t>
            </a:fld>
            <a:endParaRPr lang="en-US"/>
          </a:p>
        </p:txBody>
      </p:sp>
      <p:sp>
        <p:nvSpPr>
          <p:cNvPr id="6" name="Footer Placeholder 5"/>
          <p:cNvSpPr>
            <a:spLocks noGrp="1"/>
          </p:cNvSpPr>
          <p:nvPr>
            <p:ph type="ftr" sz="quarter" idx="11"/>
          </p:nvPr>
        </p:nvSpPr>
        <p:spPr/>
        <p:txBody>
          <a:bodyPr/>
          <a:lstStyle/>
          <a:p>
            <a:r>
              <a:rPr lang="en-US"/>
              <a:t>Draft – Not for distribution</a:t>
            </a:r>
          </a:p>
          <a:p>
            <a:endParaRPr lang="en-US"/>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6763709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C10D69D1-584B-4D20-905D-B0FFDD9608AA}" type="datetime1">
              <a:rPr lang="en-US" smtClean="0"/>
              <a:t>10/12/2023</a:t>
            </a:fld>
            <a:endParaRPr lang="en-US"/>
          </a:p>
        </p:txBody>
      </p:sp>
      <p:sp>
        <p:nvSpPr>
          <p:cNvPr id="6" name="Footer Placeholder 5"/>
          <p:cNvSpPr>
            <a:spLocks noGrp="1"/>
          </p:cNvSpPr>
          <p:nvPr>
            <p:ph type="ftr" sz="quarter" idx="11"/>
          </p:nvPr>
        </p:nvSpPr>
        <p:spPr>
          <a:xfrm>
            <a:off x="1125300" y="318640"/>
            <a:ext cx="4877818" cy="320931"/>
          </a:xfrm>
        </p:spPr>
        <p:txBody>
          <a:bodyPr/>
          <a:lstStyle/>
          <a:p>
            <a:r>
              <a:rPr lang="en-US"/>
              <a:t>Draft – Not for distribution</a:t>
            </a:r>
          </a:p>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23807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818A739-387A-419E-8B91-916E5A4C430B}" type="datetime1">
              <a:rPr lang="en-US" smtClean="0"/>
              <a:t>10/12/2023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i="1">
                <a:solidFill>
                  <a:schemeClr val="tx1">
                    <a:tint val="75000"/>
                  </a:schemeClr>
                </a:solidFill>
              </a:defRPr>
            </a:lvl1pPr>
          </a:lstStyle>
          <a:p>
            <a:r>
              <a:rPr lang="en-US"/>
              <a:t>Draft – Not for distribution</a:t>
            </a: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CC712354-B87A-C643-A32E-40CC1505842A}" type="slidenum">
              <a:rPr lang="en-US" smtClean="0"/>
              <a:pPr/>
              <a:t>‹#›</a:t>
            </a:fld>
            <a:endParaRPr lang="en-US"/>
          </a:p>
        </p:txBody>
      </p:sp>
    </p:spTree>
    <p:extLst>
      <p:ext uri="{BB962C8B-B14F-4D97-AF65-F5344CB8AC3E}">
        <p14:creationId xmlns:p14="http://schemas.microsoft.com/office/powerpoint/2010/main" val="771838424"/>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nesc.ca/about-fnesc/jurisdic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anh@fnesc.c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6F68-931C-4146-84FA-40E829DF973C}"/>
              </a:ext>
            </a:extLst>
          </p:cNvPr>
          <p:cNvSpPr>
            <a:spLocks noGrp="1"/>
          </p:cNvSpPr>
          <p:nvPr>
            <p:ph type="ctrTitle"/>
          </p:nvPr>
        </p:nvSpPr>
        <p:spPr>
          <a:xfrm>
            <a:off x="717630" y="1352313"/>
            <a:ext cx="9047845" cy="2396727"/>
          </a:xfrm>
        </p:spPr>
        <p:txBody>
          <a:bodyPr>
            <a:normAutofit/>
          </a:bodyPr>
          <a:lstStyle/>
          <a:p>
            <a:r>
              <a:rPr lang="en-CA" sz="5400" dirty="0"/>
              <a:t>First Nations Jurisdiction Over Education</a:t>
            </a:r>
          </a:p>
        </p:txBody>
      </p:sp>
      <p:sp>
        <p:nvSpPr>
          <p:cNvPr id="3" name="Subtitle 2">
            <a:extLst>
              <a:ext uri="{FF2B5EF4-FFF2-40B4-BE49-F238E27FC236}">
                <a16:creationId xmlns:a16="http://schemas.microsoft.com/office/drawing/2014/main" id="{DCC52C9A-9F6B-4685-8865-F47491FC9456}"/>
              </a:ext>
            </a:extLst>
          </p:cNvPr>
          <p:cNvSpPr>
            <a:spLocks noGrp="1"/>
          </p:cNvSpPr>
          <p:nvPr>
            <p:ph type="subTitle" idx="1"/>
          </p:nvPr>
        </p:nvSpPr>
        <p:spPr>
          <a:xfrm>
            <a:off x="717630" y="4229857"/>
            <a:ext cx="8637072" cy="1071095"/>
          </a:xfrm>
        </p:spPr>
        <p:txBody>
          <a:bodyPr>
            <a:normAutofit/>
          </a:bodyPr>
          <a:lstStyle/>
          <a:p>
            <a:r>
              <a:rPr lang="en-CA"/>
              <a:t>Session 1.2 </a:t>
            </a:r>
            <a:r>
              <a:rPr lang="en-CA" dirty="0"/>
              <a:t>– Updated Framework Agreement</a:t>
            </a:r>
          </a:p>
        </p:txBody>
      </p:sp>
      <p:pic>
        <p:nvPicPr>
          <p:cNvPr id="4" name="Picture 3">
            <a:extLst>
              <a:ext uri="{FF2B5EF4-FFF2-40B4-BE49-F238E27FC236}">
                <a16:creationId xmlns:a16="http://schemas.microsoft.com/office/drawing/2014/main" id="{82500D3D-FD8B-4CEA-9E1B-3A3A14C06377}"/>
              </a:ext>
            </a:extLst>
          </p:cNvPr>
          <p:cNvPicPr>
            <a:picLocks noChangeAspect="1"/>
          </p:cNvPicPr>
          <p:nvPr/>
        </p:nvPicPr>
        <p:blipFill>
          <a:blip r:embed="rId3"/>
          <a:stretch>
            <a:fillRect/>
          </a:stretch>
        </p:blipFill>
        <p:spPr>
          <a:xfrm>
            <a:off x="8891358" y="1325371"/>
            <a:ext cx="3014961" cy="3970924"/>
          </a:xfrm>
          <a:prstGeom prst="rect">
            <a:avLst/>
          </a:prstGeom>
          <a:effectLst>
            <a:outerShdw blurRad="139700" dist="38100" dir="3000000" sx="103000" sy="103000" algn="tl" rotWithShape="0">
              <a:prstClr val="black">
                <a:alpha val="40000"/>
              </a:prstClr>
            </a:outerShdw>
          </a:effectLst>
        </p:spPr>
      </p:pic>
      <p:sp>
        <p:nvSpPr>
          <p:cNvPr id="7" name="Slide Number Placeholder 3">
            <a:extLst>
              <a:ext uri="{FF2B5EF4-FFF2-40B4-BE49-F238E27FC236}">
                <a16:creationId xmlns:a16="http://schemas.microsoft.com/office/drawing/2014/main" id="{8E06D7C2-E59B-46A8-BBD4-4E89100578B0}"/>
              </a:ext>
            </a:extLst>
          </p:cNvPr>
          <p:cNvSpPr>
            <a:spLocks noGrp="1"/>
          </p:cNvSpPr>
          <p:nvPr>
            <p:ph type="sldNum" sz="quarter" idx="12"/>
          </p:nvPr>
        </p:nvSpPr>
        <p:spPr>
          <a:xfrm>
            <a:off x="9924392" y="134930"/>
            <a:ext cx="811019" cy="503578"/>
          </a:xfrm>
        </p:spPr>
        <p:txBody>
          <a:bodyPr/>
          <a:lstStyle/>
          <a:p>
            <a:fld id="{CC712354-B87A-C643-A32E-40CC1505842A}" type="slidenum">
              <a:rPr lang="en-US" smtClean="0"/>
              <a:pPr/>
              <a:t>1</a:t>
            </a:fld>
            <a:endParaRPr lang="en-US"/>
          </a:p>
        </p:txBody>
      </p:sp>
    </p:spTree>
    <p:extLst>
      <p:ext uri="{BB962C8B-B14F-4D97-AF65-F5344CB8AC3E}">
        <p14:creationId xmlns:p14="http://schemas.microsoft.com/office/powerpoint/2010/main" val="69541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82452-DB6E-A9C9-9C08-F09BA3DABB61}"/>
              </a:ext>
            </a:extLst>
          </p:cNvPr>
          <p:cNvSpPr>
            <a:spLocks noGrp="1"/>
          </p:cNvSpPr>
          <p:nvPr>
            <p:ph type="title"/>
          </p:nvPr>
        </p:nvSpPr>
        <p:spPr/>
        <p:txBody>
          <a:bodyPr/>
          <a:lstStyle/>
          <a:p>
            <a:r>
              <a:rPr lang="en-CA" dirty="0"/>
              <a:t>Overview of 2023 Framework Agreement </a:t>
            </a:r>
          </a:p>
        </p:txBody>
      </p:sp>
      <p:sp>
        <p:nvSpPr>
          <p:cNvPr id="3" name="Content Placeholder 2">
            <a:extLst>
              <a:ext uri="{FF2B5EF4-FFF2-40B4-BE49-F238E27FC236}">
                <a16:creationId xmlns:a16="http://schemas.microsoft.com/office/drawing/2014/main" id="{3AC79BD0-B9C0-BB64-D108-F1D8F53FC8FA}"/>
              </a:ext>
            </a:extLst>
          </p:cNvPr>
          <p:cNvSpPr>
            <a:spLocks noGrp="1"/>
          </p:cNvSpPr>
          <p:nvPr>
            <p:ph idx="1"/>
          </p:nvPr>
        </p:nvSpPr>
        <p:spPr/>
        <p:txBody>
          <a:bodyPr>
            <a:normAutofit fontScale="92500"/>
          </a:bodyPr>
          <a:lstStyle/>
          <a:p>
            <a:r>
              <a:rPr lang="en-CA" dirty="0"/>
              <a:t>The parties of the agreement are: </a:t>
            </a:r>
          </a:p>
          <a:p>
            <a:pPr lvl="1"/>
            <a:r>
              <a:rPr lang="en-CA" dirty="0"/>
              <a:t>Canada</a:t>
            </a:r>
          </a:p>
          <a:p>
            <a:pPr lvl="1"/>
            <a:r>
              <a:rPr lang="en-CA" dirty="0"/>
              <a:t>British Columbia</a:t>
            </a:r>
          </a:p>
          <a:p>
            <a:pPr lvl="1"/>
            <a:r>
              <a:rPr lang="en-CA" dirty="0"/>
              <a:t>FNESC</a:t>
            </a:r>
          </a:p>
          <a:p>
            <a:pPr lvl="1"/>
            <a:r>
              <a:rPr lang="en-CA" dirty="0"/>
              <a:t>FNEA</a:t>
            </a:r>
          </a:p>
          <a:p>
            <a:r>
              <a:rPr lang="en-CA" dirty="0"/>
              <a:t>The body of the Framework Agreement is 11 pages and it has two schedules:</a:t>
            </a:r>
          </a:p>
          <a:p>
            <a:pPr lvl="1"/>
            <a:r>
              <a:rPr lang="en-CA" dirty="0"/>
              <a:t>Schedule A: Model Canada-First Nation Education Jurisdiction Agreement</a:t>
            </a:r>
          </a:p>
          <a:p>
            <a:pPr lvl="1"/>
            <a:r>
              <a:rPr lang="en-CA" dirty="0"/>
              <a:t>Schedule B: Model Canada-First Nation Education Jurisdiction Funding Agreement</a:t>
            </a:r>
          </a:p>
        </p:txBody>
      </p:sp>
      <p:sp>
        <p:nvSpPr>
          <p:cNvPr id="4" name="Slide Number Placeholder 3">
            <a:extLst>
              <a:ext uri="{FF2B5EF4-FFF2-40B4-BE49-F238E27FC236}">
                <a16:creationId xmlns:a16="http://schemas.microsoft.com/office/drawing/2014/main" id="{5DF9D568-CD3F-0929-97D4-342F4964DBE3}"/>
              </a:ext>
            </a:extLst>
          </p:cNvPr>
          <p:cNvSpPr>
            <a:spLocks noGrp="1"/>
          </p:cNvSpPr>
          <p:nvPr>
            <p:ph type="sldNum" sz="quarter" idx="12"/>
          </p:nvPr>
        </p:nvSpPr>
        <p:spPr/>
        <p:txBody>
          <a:bodyPr/>
          <a:lstStyle/>
          <a:p>
            <a:fld id="{CC712354-B87A-C643-A32E-40CC1505842A}" type="slidenum">
              <a:rPr lang="en-US" smtClean="0"/>
              <a:pPr/>
              <a:t>10</a:t>
            </a:fld>
            <a:endParaRPr lang="en-US"/>
          </a:p>
        </p:txBody>
      </p:sp>
    </p:spTree>
    <p:extLst>
      <p:ext uri="{BB962C8B-B14F-4D97-AF65-F5344CB8AC3E}">
        <p14:creationId xmlns:p14="http://schemas.microsoft.com/office/powerpoint/2010/main" val="198308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4F-034E-189A-D772-5356121F0993}"/>
              </a:ext>
            </a:extLst>
          </p:cNvPr>
          <p:cNvSpPr>
            <a:spLocks noGrp="1"/>
          </p:cNvSpPr>
          <p:nvPr>
            <p:ph type="title"/>
          </p:nvPr>
        </p:nvSpPr>
        <p:spPr/>
        <p:txBody>
          <a:bodyPr/>
          <a:lstStyle/>
          <a:p>
            <a:r>
              <a:rPr lang="en-CA" dirty="0"/>
              <a:t>Overview of 2023 Framework Agreement Cont.</a:t>
            </a:r>
          </a:p>
        </p:txBody>
      </p:sp>
      <p:sp>
        <p:nvSpPr>
          <p:cNvPr id="3" name="Content Placeholder 2">
            <a:extLst>
              <a:ext uri="{FF2B5EF4-FFF2-40B4-BE49-F238E27FC236}">
                <a16:creationId xmlns:a16="http://schemas.microsoft.com/office/drawing/2014/main" id="{B3F706D2-0799-4E15-B393-470F488C811F}"/>
              </a:ext>
            </a:extLst>
          </p:cNvPr>
          <p:cNvSpPr>
            <a:spLocks noGrp="1"/>
          </p:cNvSpPr>
          <p:nvPr>
            <p:ph idx="1"/>
          </p:nvPr>
        </p:nvSpPr>
        <p:spPr/>
        <p:txBody>
          <a:bodyPr/>
          <a:lstStyle/>
          <a:p>
            <a:r>
              <a:rPr lang="en-CA" dirty="0"/>
              <a:t>Purpose:</a:t>
            </a:r>
          </a:p>
          <a:p>
            <a:pPr marL="457200" indent="-457200">
              <a:buAutoNum type="alphaLcParenBoth"/>
            </a:pPr>
            <a:r>
              <a:rPr lang="en-US" dirty="0"/>
              <a:t>to provide the framework for the implementation of the Education Jurisdiction Initiative that supports the exercise of Jurisdiction by Participating First Nations over Education on First Nation Land as set out in Education Jurisdiction Agreements; and</a:t>
            </a:r>
          </a:p>
          <a:p>
            <a:pPr marL="457200" indent="-457200">
              <a:buAutoNum type="alphaLcParenBoth"/>
            </a:pPr>
            <a:r>
              <a:rPr lang="en-US" dirty="0"/>
              <a:t>to outline the responsibilities of each of the Parties to support the exercise of Jurisdiction by Participating First Nations over Education on First Nation Land.</a:t>
            </a:r>
          </a:p>
          <a:p>
            <a:endParaRPr lang="en-CA" dirty="0"/>
          </a:p>
        </p:txBody>
      </p:sp>
      <p:sp>
        <p:nvSpPr>
          <p:cNvPr id="4" name="Slide Number Placeholder 3">
            <a:extLst>
              <a:ext uri="{FF2B5EF4-FFF2-40B4-BE49-F238E27FC236}">
                <a16:creationId xmlns:a16="http://schemas.microsoft.com/office/drawing/2014/main" id="{02422664-66E2-23D6-0F68-B74C109D4AA9}"/>
              </a:ext>
            </a:extLst>
          </p:cNvPr>
          <p:cNvSpPr>
            <a:spLocks noGrp="1"/>
          </p:cNvSpPr>
          <p:nvPr>
            <p:ph type="sldNum" sz="quarter" idx="12"/>
          </p:nvPr>
        </p:nvSpPr>
        <p:spPr/>
        <p:txBody>
          <a:bodyPr/>
          <a:lstStyle/>
          <a:p>
            <a:fld id="{CC712354-B87A-C643-A32E-40CC1505842A}" type="slidenum">
              <a:rPr lang="en-US" smtClean="0"/>
              <a:pPr/>
              <a:t>11</a:t>
            </a:fld>
            <a:endParaRPr lang="en-US"/>
          </a:p>
        </p:txBody>
      </p:sp>
    </p:spTree>
    <p:extLst>
      <p:ext uri="{BB962C8B-B14F-4D97-AF65-F5344CB8AC3E}">
        <p14:creationId xmlns:p14="http://schemas.microsoft.com/office/powerpoint/2010/main" val="152701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8B7C-F06C-9D16-7EDA-F3AD5ABFD436}"/>
              </a:ext>
            </a:extLst>
          </p:cNvPr>
          <p:cNvSpPr>
            <a:spLocks noGrp="1"/>
          </p:cNvSpPr>
          <p:nvPr>
            <p:ph type="title"/>
          </p:nvPr>
        </p:nvSpPr>
        <p:spPr/>
        <p:txBody>
          <a:bodyPr/>
          <a:lstStyle/>
          <a:p>
            <a:r>
              <a:rPr lang="en-CA" dirty="0"/>
              <a:t>Responsibilities of Canada</a:t>
            </a:r>
          </a:p>
        </p:txBody>
      </p:sp>
      <p:sp>
        <p:nvSpPr>
          <p:cNvPr id="3" name="Content Placeholder 2">
            <a:extLst>
              <a:ext uri="{FF2B5EF4-FFF2-40B4-BE49-F238E27FC236}">
                <a16:creationId xmlns:a16="http://schemas.microsoft.com/office/drawing/2014/main" id="{DE0901B0-2267-4268-D0EB-CB42529E50B6}"/>
              </a:ext>
            </a:extLst>
          </p:cNvPr>
          <p:cNvSpPr>
            <a:spLocks noGrp="1"/>
          </p:cNvSpPr>
          <p:nvPr>
            <p:ph idx="1"/>
          </p:nvPr>
        </p:nvSpPr>
        <p:spPr/>
        <p:txBody>
          <a:bodyPr>
            <a:normAutofit/>
          </a:bodyPr>
          <a:lstStyle/>
          <a:p>
            <a:r>
              <a:rPr lang="en-US" dirty="0"/>
              <a:t>Canada will co-develop relevant portions of the following with FNESC and FNEA, subject to cabinet confidences, where applicable:</a:t>
            </a:r>
          </a:p>
          <a:p>
            <a:pPr marL="914400" lvl="1" indent="-457200">
              <a:buFont typeface="+mj-lt"/>
              <a:buAutoNum type="alphaLcParenR"/>
            </a:pPr>
            <a:r>
              <a:rPr lang="en-US" dirty="0"/>
              <a:t>any amendments to the Federal Enabling Legislation or other federal legislation;</a:t>
            </a:r>
          </a:p>
          <a:p>
            <a:pPr marL="914400" lvl="1" indent="-457200">
              <a:buFont typeface="+mj-lt"/>
              <a:buAutoNum type="alphaLcParenR"/>
            </a:pPr>
            <a:r>
              <a:rPr lang="en-US" dirty="0"/>
              <a:t>any submissions to the federal Cabinet or Treasury Board; and</a:t>
            </a:r>
          </a:p>
          <a:p>
            <a:pPr marL="914400" lvl="1" indent="-457200">
              <a:buFont typeface="+mj-lt"/>
              <a:buAutoNum type="alphaLcParenR"/>
            </a:pPr>
            <a:r>
              <a:rPr lang="en-US" dirty="0"/>
              <a:t>any proposed changes to federal education policy, practices, or standards, </a:t>
            </a:r>
          </a:p>
          <a:p>
            <a:pPr marL="271463" indent="0">
              <a:buNone/>
            </a:pPr>
            <a:r>
              <a:rPr lang="en-US" dirty="0"/>
              <a:t>that materially affect the Education Jurisdiction Initiative as a sectoral self-government arrangement.</a:t>
            </a:r>
          </a:p>
        </p:txBody>
      </p:sp>
      <p:sp>
        <p:nvSpPr>
          <p:cNvPr id="4" name="Slide Number Placeholder 3">
            <a:extLst>
              <a:ext uri="{FF2B5EF4-FFF2-40B4-BE49-F238E27FC236}">
                <a16:creationId xmlns:a16="http://schemas.microsoft.com/office/drawing/2014/main" id="{00F80B49-8AB4-6576-1CED-5F4E6FA60FE1}"/>
              </a:ext>
            </a:extLst>
          </p:cNvPr>
          <p:cNvSpPr>
            <a:spLocks noGrp="1"/>
          </p:cNvSpPr>
          <p:nvPr>
            <p:ph type="sldNum" sz="quarter" idx="12"/>
          </p:nvPr>
        </p:nvSpPr>
        <p:spPr/>
        <p:txBody>
          <a:bodyPr/>
          <a:lstStyle/>
          <a:p>
            <a:fld id="{CC712354-B87A-C643-A32E-40CC1505842A}" type="slidenum">
              <a:rPr lang="en-US" smtClean="0"/>
              <a:pPr/>
              <a:t>12</a:t>
            </a:fld>
            <a:endParaRPr lang="en-US"/>
          </a:p>
        </p:txBody>
      </p:sp>
    </p:spTree>
    <p:extLst>
      <p:ext uri="{BB962C8B-B14F-4D97-AF65-F5344CB8AC3E}">
        <p14:creationId xmlns:p14="http://schemas.microsoft.com/office/powerpoint/2010/main" val="84982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8B7C-F06C-9D16-7EDA-F3AD5ABFD436}"/>
              </a:ext>
            </a:extLst>
          </p:cNvPr>
          <p:cNvSpPr>
            <a:spLocks noGrp="1"/>
          </p:cNvSpPr>
          <p:nvPr>
            <p:ph type="title"/>
          </p:nvPr>
        </p:nvSpPr>
        <p:spPr/>
        <p:txBody>
          <a:bodyPr/>
          <a:lstStyle/>
          <a:p>
            <a:r>
              <a:rPr lang="en-CA" dirty="0"/>
              <a:t>Responsibilities of British Columbia </a:t>
            </a:r>
          </a:p>
        </p:txBody>
      </p:sp>
      <p:sp>
        <p:nvSpPr>
          <p:cNvPr id="3" name="Content Placeholder 2">
            <a:extLst>
              <a:ext uri="{FF2B5EF4-FFF2-40B4-BE49-F238E27FC236}">
                <a16:creationId xmlns:a16="http://schemas.microsoft.com/office/drawing/2014/main" id="{DE0901B0-2267-4268-D0EB-CB42529E50B6}"/>
              </a:ext>
            </a:extLst>
          </p:cNvPr>
          <p:cNvSpPr>
            <a:spLocks noGrp="1"/>
          </p:cNvSpPr>
          <p:nvPr>
            <p:ph idx="1"/>
          </p:nvPr>
        </p:nvSpPr>
        <p:spPr/>
        <p:txBody>
          <a:bodyPr>
            <a:normAutofit/>
          </a:bodyPr>
          <a:lstStyle/>
          <a:p>
            <a:r>
              <a:rPr lang="en-CA" dirty="0"/>
              <a:t>BC </a:t>
            </a:r>
            <a:r>
              <a:rPr lang="en-US" dirty="0"/>
              <a:t>will co-develop the following with FNESC and FNEA, subject to Cabinet confidences where applicable:</a:t>
            </a:r>
          </a:p>
          <a:p>
            <a:pPr marL="914400" lvl="1" indent="-457200">
              <a:buFont typeface="+mj-lt"/>
              <a:buAutoNum type="alphaLcParenR"/>
            </a:pPr>
            <a:r>
              <a:rPr lang="en-US" dirty="0"/>
              <a:t>any amendments to the Provincial Enabling Legislation or other provincial legislation; and</a:t>
            </a:r>
          </a:p>
          <a:p>
            <a:pPr marL="914400" lvl="1" indent="-457200">
              <a:buFont typeface="+mj-lt"/>
              <a:buAutoNum type="alphaLcParenR"/>
            </a:pPr>
            <a:r>
              <a:rPr lang="en-US" dirty="0"/>
              <a:t>relevant portions of any submissions to the provincial Cabinet or Treasury Board,</a:t>
            </a:r>
          </a:p>
          <a:p>
            <a:pPr marL="271463" indent="0">
              <a:buNone/>
            </a:pPr>
            <a:r>
              <a:rPr lang="en-US" dirty="0"/>
              <a:t>that specifically relate to the Education Jurisdiction Initiative as a sectoral self-government arrangement.</a:t>
            </a:r>
          </a:p>
          <a:p>
            <a:endParaRPr lang="en-CA" dirty="0"/>
          </a:p>
        </p:txBody>
      </p:sp>
      <p:sp>
        <p:nvSpPr>
          <p:cNvPr id="4" name="Slide Number Placeholder 3">
            <a:extLst>
              <a:ext uri="{FF2B5EF4-FFF2-40B4-BE49-F238E27FC236}">
                <a16:creationId xmlns:a16="http://schemas.microsoft.com/office/drawing/2014/main" id="{00F80B49-8AB4-6576-1CED-5F4E6FA60FE1}"/>
              </a:ext>
            </a:extLst>
          </p:cNvPr>
          <p:cNvSpPr>
            <a:spLocks noGrp="1"/>
          </p:cNvSpPr>
          <p:nvPr>
            <p:ph type="sldNum" sz="quarter" idx="12"/>
          </p:nvPr>
        </p:nvSpPr>
        <p:spPr/>
        <p:txBody>
          <a:bodyPr/>
          <a:lstStyle/>
          <a:p>
            <a:fld id="{CC712354-B87A-C643-A32E-40CC1505842A}" type="slidenum">
              <a:rPr lang="en-US" smtClean="0"/>
              <a:pPr/>
              <a:t>13</a:t>
            </a:fld>
            <a:endParaRPr lang="en-US"/>
          </a:p>
        </p:txBody>
      </p:sp>
    </p:spTree>
    <p:extLst>
      <p:ext uri="{BB962C8B-B14F-4D97-AF65-F5344CB8AC3E}">
        <p14:creationId xmlns:p14="http://schemas.microsoft.com/office/powerpoint/2010/main" val="36112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8B7C-F06C-9D16-7EDA-F3AD5ABFD436}"/>
              </a:ext>
            </a:extLst>
          </p:cNvPr>
          <p:cNvSpPr>
            <a:spLocks noGrp="1"/>
          </p:cNvSpPr>
          <p:nvPr>
            <p:ph type="title"/>
          </p:nvPr>
        </p:nvSpPr>
        <p:spPr/>
        <p:txBody>
          <a:bodyPr/>
          <a:lstStyle/>
          <a:p>
            <a:r>
              <a:rPr lang="en-CA" dirty="0"/>
              <a:t>Responsibilities of FNESC</a:t>
            </a:r>
          </a:p>
        </p:txBody>
      </p:sp>
      <p:sp>
        <p:nvSpPr>
          <p:cNvPr id="3" name="Content Placeholder 2">
            <a:extLst>
              <a:ext uri="{FF2B5EF4-FFF2-40B4-BE49-F238E27FC236}">
                <a16:creationId xmlns:a16="http://schemas.microsoft.com/office/drawing/2014/main" id="{DE0901B0-2267-4268-D0EB-CB42529E50B6}"/>
              </a:ext>
            </a:extLst>
          </p:cNvPr>
          <p:cNvSpPr>
            <a:spLocks noGrp="1"/>
          </p:cNvSpPr>
          <p:nvPr>
            <p:ph idx="1"/>
          </p:nvPr>
        </p:nvSpPr>
        <p:spPr/>
        <p:txBody>
          <a:bodyPr>
            <a:normAutofit/>
          </a:bodyPr>
          <a:lstStyle/>
          <a:p>
            <a:r>
              <a:rPr lang="en-US" dirty="0"/>
              <a:t>During the Term, FNESC will continue to support Engaged First Nations that want to become Participating First Nations.</a:t>
            </a:r>
          </a:p>
          <a:p>
            <a:r>
              <a:rPr lang="en-US" dirty="0"/>
              <a:t>The support to be provided by FNESC under paragraph 3.4 will include developing models for a First Nation Education Law, an Education Co-Management Agreement, a First Nation Education Law Making Protocol, and roles and responsibilities for Community Education Authorities, and providing information to assist First Nation community consultation and ratification processes.</a:t>
            </a:r>
            <a:endParaRPr lang="en-CA" dirty="0"/>
          </a:p>
        </p:txBody>
      </p:sp>
      <p:sp>
        <p:nvSpPr>
          <p:cNvPr id="4" name="Slide Number Placeholder 3">
            <a:extLst>
              <a:ext uri="{FF2B5EF4-FFF2-40B4-BE49-F238E27FC236}">
                <a16:creationId xmlns:a16="http://schemas.microsoft.com/office/drawing/2014/main" id="{00F80B49-8AB4-6576-1CED-5F4E6FA60FE1}"/>
              </a:ext>
            </a:extLst>
          </p:cNvPr>
          <p:cNvSpPr>
            <a:spLocks noGrp="1"/>
          </p:cNvSpPr>
          <p:nvPr>
            <p:ph type="sldNum" sz="quarter" idx="12"/>
          </p:nvPr>
        </p:nvSpPr>
        <p:spPr/>
        <p:txBody>
          <a:bodyPr/>
          <a:lstStyle/>
          <a:p>
            <a:fld id="{CC712354-B87A-C643-A32E-40CC1505842A}" type="slidenum">
              <a:rPr lang="en-US" smtClean="0"/>
              <a:pPr/>
              <a:t>14</a:t>
            </a:fld>
            <a:endParaRPr lang="en-US"/>
          </a:p>
        </p:txBody>
      </p:sp>
    </p:spTree>
    <p:extLst>
      <p:ext uri="{BB962C8B-B14F-4D97-AF65-F5344CB8AC3E}">
        <p14:creationId xmlns:p14="http://schemas.microsoft.com/office/powerpoint/2010/main" val="296540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8B7C-F06C-9D16-7EDA-F3AD5ABFD436}"/>
              </a:ext>
            </a:extLst>
          </p:cNvPr>
          <p:cNvSpPr>
            <a:spLocks noGrp="1"/>
          </p:cNvSpPr>
          <p:nvPr>
            <p:ph type="title"/>
          </p:nvPr>
        </p:nvSpPr>
        <p:spPr/>
        <p:txBody>
          <a:bodyPr/>
          <a:lstStyle/>
          <a:p>
            <a:r>
              <a:rPr lang="en-CA" dirty="0"/>
              <a:t>Responsibilities of FNEA</a:t>
            </a:r>
          </a:p>
        </p:txBody>
      </p:sp>
      <p:sp>
        <p:nvSpPr>
          <p:cNvPr id="3" name="Content Placeholder 2">
            <a:extLst>
              <a:ext uri="{FF2B5EF4-FFF2-40B4-BE49-F238E27FC236}">
                <a16:creationId xmlns:a16="http://schemas.microsoft.com/office/drawing/2014/main" id="{DE0901B0-2267-4268-D0EB-CB42529E50B6}"/>
              </a:ext>
            </a:extLst>
          </p:cNvPr>
          <p:cNvSpPr>
            <a:spLocks noGrp="1"/>
          </p:cNvSpPr>
          <p:nvPr>
            <p:ph idx="1"/>
          </p:nvPr>
        </p:nvSpPr>
        <p:spPr/>
        <p:txBody>
          <a:bodyPr>
            <a:normAutofit/>
          </a:bodyPr>
          <a:lstStyle/>
          <a:p>
            <a:r>
              <a:rPr lang="en-US" dirty="0"/>
              <a:t>FNEA has responsibilities to assist Participating First Nations in developing capacity to provide Education on First Nation Land as set out in the Federal Enabling Legislation, and other responsibilities, as described in the Education Jurisdiction Agreements, the Education Co-Management Agreements, the BC-FNEA Agreement, and the Canada-FNEA Funding Agreement.</a:t>
            </a:r>
            <a:endParaRPr lang="en-CA" dirty="0"/>
          </a:p>
        </p:txBody>
      </p:sp>
      <p:sp>
        <p:nvSpPr>
          <p:cNvPr id="4" name="Slide Number Placeholder 3">
            <a:extLst>
              <a:ext uri="{FF2B5EF4-FFF2-40B4-BE49-F238E27FC236}">
                <a16:creationId xmlns:a16="http://schemas.microsoft.com/office/drawing/2014/main" id="{00F80B49-8AB4-6576-1CED-5F4E6FA60FE1}"/>
              </a:ext>
            </a:extLst>
          </p:cNvPr>
          <p:cNvSpPr>
            <a:spLocks noGrp="1"/>
          </p:cNvSpPr>
          <p:nvPr>
            <p:ph type="sldNum" sz="quarter" idx="12"/>
          </p:nvPr>
        </p:nvSpPr>
        <p:spPr/>
        <p:txBody>
          <a:bodyPr/>
          <a:lstStyle/>
          <a:p>
            <a:fld id="{CC712354-B87A-C643-A32E-40CC1505842A}" type="slidenum">
              <a:rPr lang="en-US" smtClean="0"/>
              <a:pPr/>
              <a:t>15</a:t>
            </a:fld>
            <a:endParaRPr lang="en-US"/>
          </a:p>
        </p:txBody>
      </p:sp>
    </p:spTree>
    <p:extLst>
      <p:ext uri="{BB962C8B-B14F-4D97-AF65-F5344CB8AC3E}">
        <p14:creationId xmlns:p14="http://schemas.microsoft.com/office/powerpoint/2010/main" val="408420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0B34-C615-ACA2-F76D-C47984E23C3A}"/>
              </a:ext>
            </a:extLst>
          </p:cNvPr>
          <p:cNvSpPr>
            <a:spLocks noGrp="1"/>
          </p:cNvSpPr>
          <p:nvPr>
            <p:ph type="title"/>
          </p:nvPr>
        </p:nvSpPr>
        <p:spPr/>
        <p:txBody>
          <a:bodyPr/>
          <a:lstStyle/>
          <a:p>
            <a:r>
              <a:rPr lang="en-CA" dirty="0"/>
              <a:t>Education Jurisdiction Agreements</a:t>
            </a:r>
          </a:p>
        </p:txBody>
      </p:sp>
      <p:sp>
        <p:nvSpPr>
          <p:cNvPr id="3" name="Content Placeholder 2">
            <a:extLst>
              <a:ext uri="{FF2B5EF4-FFF2-40B4-BE49-F238E27FC236}">
                <a16:creationId xmlns:a16="http://schemas.microsoft.com/office/drawing/2014/main" id="{0423D7CB-A103-8160-5BDF-0737D5F60AEC}"/>
              </a:ext>
            </a:extLst>
          </p:cNvPr>
          <p:cNvSpPr>
            <a:spLocks noGrp="1"/>
          </p:cNvSpPr>
          <p:nvPr>
            <p:ph idx="1"/>
          </p:nvPr>
        </p:nvSpPr>
        <p:spPr/>
        <p:txBody>
          <a:bodyPr/>
          <a:lstStyle/>
          <a:p>
            <a:r>
              <a:rPr lang="en-CA" dirty="0"/>
              <a:t>The Framework Agreement also sets out that Canada intends that the following model agreements (attached as schedules) would </a:t>
            </a:r>
            <a:r>
              <a:rPr lang="en-US" dirty="0"/>
              <a:t>form the basis of the individual agreements negotiated with First Nations who wish to become PFNs</a:t>
            </a:r>
            <a:r>
              <a:rPr lang="en-CA" dirty="0"/>
              <a:t>:</a:t>
            </a:r>
          </a:p>
          <a:p>
            <a:pPr lvl="1"/>
            <a:r>
              <a:rPr lang="en-CA" dirty="0"/>
              <a:t>Model Canada-First Nation Education Jurisdiction Agreement</a:t>
            </a:r>
          </a:p>
          <a:p>
            <a:pPr lvl="1"/>
            <a:r>
              <a:rPr lang="en-CA" dirty="0"/>
              <a:t>Model Canada-First Nation Education Jurisdiction Funding Agreement</a:t>
            </a:r>
          </a:p>
          <a:p>
            <a:endParaRPr lang="en-CA" dirty="0"/>
          </a:p>
          <a:p>
            <a:pPr lvl="1"/>
            <a:endParaRPr lang="en-CA" dirty="0"/>
          </a:p>
        </p:txBody>
      </p:sp>
      <p:sp>
        <p:nvSpPr>
          <p:cNvPr id="4" name="Slide Number Placeholder 3">
            <a:extLst>
              <a:ext uri="{FF2B5EF4-FFF2-40B4-BE49-F238E27FC236}">
                <a16:creationId xmlns:a16="http://schemas.microsoft.com/office/drawing/2014/main" id="{70E75FC5-81BE-9BA9-447D-DF75C432ACD5}"/>
              </a:ext>
            </a:extLst>
          </p:cNvPr>
          <p:cNvSpPr>
            <a:spLocks noGrp="1"/>
          </p:cNvSpPr>
          <p:nvPr>
            <p:ph type="sldNum" sz="quarter" idx="12"/>
          </p:nvPr>
        </p:nvSpPr>
        <p:spPr/>
        <p:txBody>
          <a:bodyPr/>
          <a:lstStyle/>
          <a:p>
            <a:fld id="{CC712354-B87A-C643-A32E-40CC1505842A}" type="slidenum">
              <a:rPr lang="en-US" smtClean="0"/>
              <a:pPr/>
              <a:t>16</a:t>
            </a:fld>
            <a:endParaRPr lang="en-US"/>
          </a:p>
        </p:txBody>
      </p:sp>
    </p:spTree>
    <p:extLst>
      <p:ext uri="{BB962C8B-B14F-4D97-AF65-F5344CB8AC3E}">
        <p14:creationId xmlns:p14="http://schemas.microsoft.com/office/powerpoint/2010/main" val="5208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4BBB-28DD-2F80-04D7-57707FBF8230}"/>
              </a:ext>
            </a:extLst>
          </p:cNvPr>
          <p:cNvSpPr>
            <a:spLocks noGrp="1"/>
          </p:cNvSpPr>
          <p:nvPr>
            <p:ph type="title"/>
          </p:nvPr>
        </p:nvSpPr>
        <p:spPr/>
        <p:txBody>
          <a:bodyPr/>
          <a:lstStyle/>
          <a:p>
            <a:r>
              <a:rPr lang="en-CA" dirty="0"/>
              <a:t>Funding Provisions in the Framework Agreement</a:t>
            </a:r>
          </a:p>
        </p:txBody>
      </p:sp>
      <p:sp>
        <p:nvSpPr>
          <p:cNvPr id="3" name="Content Placeholder 2">
            <a:extLst>
              <a:ext uri="{FF2B5EF4-FFF2-40B4-BE49-F238E27FC236}">
                <a16:creationId xmlns:a16="http://schemas.microsoft.com/office/drawing/2014/main" id="{95289EAE-83F6-BE3B-02CA-022D0FDF353A}"/>
              </a:ext>
            </a:extLst>
          </p:cNvPr>
          <p:cNvSpPr>
            <a:spLocks noGrp="1"/>
          </p:cNvSpPr>
          <p:nvPr>
            <p:ph idx="1"/>
          </p:nvPr>
        </p:nvSpPr>
        <p:spPr/>
        <p:txBody>
          <a:bodyPr>
            <a:normAutofit/>
          </a:bodyPr>
          <a:lstStyle/>
          <a:p>
            <a:r>
              <a:rPr lang="en-CA" dirty="0"/>
              <a:t>The Framework Agreement confirms that Canada will support both FNESC and FNEA with the activities they undertake to complete their responsibilities in the agreement. </a:t>
            </a:r>
          </a:p>
          <a:p>
            <a:r>
              <a:rPr lang="en-CA" dirty="0"/>
              <a:t>To do so, Canada will: </a:t>
            </a:r>
          </a:p>
          <a:p>
            <a:pPr lvl="1"/>
            <a:r>
              <a:rPr lang="en-CA" dirty="0"/>
              <a:t>negotiate with FNESC every year to reach agreement on a funding arrangement; and</a:t>
            </a:r>
          </a:p>
          <a:p>
            <a:pPr lvl="1"/>
            <a:r>
              <a:rPr lang="en-CA" dirty="0"/>
              <a:t>negotiate with FNEA every five years (or other time periods as may be agreed to) to reach agreement on a funding agreement.</a:t>
            </a:r>
          </a:p>
          <a:p>
            <a:endParaRPr lang="en-CA" dirty="0"/>
          </a:p>
        </p:txBody>
      </p:sp>
      <p:sp>
        <p:nvSpPr>
          <p:cNvPr id="4" name="Slide Number Placeholder 3">
            <a:extLst>
              <a:ext uri="{FF2B5EF4-FFF2-40B4-BE49-F238E27FC236}">
                <a16:creationId xmlns:a16="http://schemas.microsoft.com/office/drawing/2014/main" id="{58BB3A67-7C06-D151-8D3F-9E45493104A6}"/>
              </a:ext>
            </a:extLst>
          </p:cNvPr>
          <p:cNvSpPr>
            <a:spLocks noGrp="1"/>
          </p:cNvSpPr>
          <p:nvPr>
            <p:ph type="sldNum" sz="quarter" idx="12"/>
          </p:nvPr>
        </p:nvSpPr>
        <p:spPr/>
        <p:txBody>
          <a:bodyPr/>
          <a:lstStyle/>
          <a:p>
            <a:fld id="{CC712354-B87A-C643-A32E-40CC1505842A}" type="slidenum">
              <a:rPr lang="en-US" smtClean="0"/>
              <a:pPr/>
              <a:t>17</a:t>
            </a:fld>
            <a:endParaRPr lang="en-US"/>
          </a:p>
        </p:txBody>
      </p:sp>
    </p:spTree>
    <p:extLst>
      <p:ext uri="{BB962C8B-B14F-4D97-AF65-F5344CB8AC3E}">
        <p14:creationId xmlns:p14="http://schemas.microsoft.com/office/powerpoint/2010/main" val="227679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C3AC-39A4-3292-C6CE-9053F1182879}"/>
              </a:ext>
            </a:extLst>
          </p:cNvPr>
          <p:cNvSpPr>
            <a:spLocks noGrp="1"/>
          </p:cNvSpPr>
          <p:nvPr>
            <p:ph type="title"/>
          </p:nvPr>
        </p:nvSpPr>
        <p:spPr/>
        <p:txBody>
          <a:bodyPr/>
          <a:lstStyle/>
          <a:p>
            <a:r>
              <a:rPr lang="en-CA" dirty="0"/>
              <a:t>Dispute Resolution and General Provisions</a:t>
            </a:r>
          </a:p>
        </p:txBody>
      </p:sp>
      <p:sp>
        <p:nvSpPr>
          <p:cNvPr id="3" name="Content Placeholder 2">
            <a:extLst>
              <a:ext uri="{FF2B5EF4-FFF2-40B4-BE49-F238E27FC236}">
                <a16:creationId xmlns:a16="http://schemas.microsoft.com/office/drawing/2014/main" id="{5F2F3B82-43F2-213C-0C61-55FC39EE66BB}"/>
              </a:ext>
            </a:extLst>
          </p:cNvPr>
          <p:cNvSpPr>
            <a:spLocks noGrp="1"/>
          </p:cNvSpPr>
          <p:nvPr>
            <p:ph idx="1"/>
          </p:nvPr>
        </p:nvSpPr>
        <p:spPr/>
        <p:txBody>
          <a:bodyPr>
            <a:normAutofit fontScale="92500" lnSpcReduction="10000"/>
          </a:bodyPr>
          <a:lstStyle/>
          <a:p>
            <a:r>
              <a:rPr lang="en-CA" dirty="0"/>
              <a:t>There are also dispute resolution provisions and other general provisions that include:</a:t>
            </a:r>
          </a:p>
          <a:p>
            <a:pPr lvl="1"/>
            <a:r>
              <a:rPr lang="en-CA" dirty="0"/>
              <a:t>Define the nature of the agreement</a:t>
            </a:r>
          </a:p>
          <a:p>
            <a:pPr lvl="1"/>
            <a:r>
              <a:rPr lang="en-CA" dirty="0"/>
              <a:t>The term of the agreement (non-expiring) </a:t>
            </a:r>
          </a:p>
          <a:p>
            <a:pPr lvl="1"/>
            <a:r>
              <a:rPr lang="en-CA" dirty="0"/>
              <a:t>Review, monitoring and amendment provisions</a:t>
            </a:r>
          </a:p>
          <a:p>
            <a:pPr lvl="1"/>
            <a:r>
              <a:rPr lang="en-CA" dirty="0"/>
              <a:t>Notice requirements</a:t>
            </a:r>
          </a:p>
          <a:p>
            <a:pPr lvl="1"/>
            <a:r>
              <a:rPr lang="en-CA" dirty="0"/>
              <a:t>Interpretation and Severability</a:t>
            </a:r>
          </a:p>
          <a:p>
            <a:pPr lvl="1"/>
            <a:r>
              <a:rPr lang="en-CA" dirty="0"/>
              <a:t>Notices and communications provisions and contact details</a:t>
            </a:r>
          </a:p>
          <a:p>
            <a:pPr lvl="1"/>
            <a:r>
              <a:rPr lang="en-CA" dirty="0"/>
              <a:t>Provisions stating that execution of the agreement is possible via counterpart</a:t>
            </a:r>
          </a:p>
        </p:txBody>
      </p:sp>
      <p:sp>
        <p:nvSpPr>
          <p:cNvPr id="4" name="Slide Number Placeholder 3">
            <a:extLst>
              <a:ext uri="{FF2B5EF4-FFF2-40B4-BE49-F238E27FC236}">
                <a16:creationId xmlns:a16="http://schemas.microsoft.com/office/drawing/2014/main" id="{BF72A61F-6348-9F07-CF80-91FAF0362FD3}"/>
              </a:ext>
            </a:extLst>
          </p:cNvPr>
          <p:cNvSpPr>
            <a:spLocks noGrp="1"/>
          </p:cNvSpPr>
          <p:nvPr>
            <p:ph type="sldNum" sz="quarter" idx="12"/>
          </p:nvPr>
        </p:nvSpPr>
        <p:spPr/>
        <p:txBody>
          <a:bodyPr/>
          <a:lstStyle/>
          <a:p>
            <a:fld id="{CC712354-B87A-C643-A32E-40CC1505842A}" type="slidenum">
              <a:rPr lang="en-US" smtClean="0"/>
              <a:pPr/>
              <a:t>18</a:t>
            </a:fld>
            <a:endParaRPr lang="en-US"/>
          </a:p>
        </p:txBody>
      </p:sp>
    </p:spTree>
    <p:extLst>
      <p:ext uri="{BB962C8B-B14F-4D97-AF65-F5344CB8AC3E}">
        <p14:creationId xmlns:p14="http://schemas.microsoft.com/office/powerpoint/2010/main" val="1688586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85" y="2291030"/>
            <a:ext cx="8213630" cy="1450785"/>
          </a:xfrm>
        </p:spPr>
        <p:txBody>
          <a:bodyPr>
            <a:normAutofit fontScale="90000"/>
          </a:bodyPr>
          <a:lstStyle/>
          <a:p>
            <a:r>
              <a:rPr lang="en-US"/>
              <a:t>Discussion and Questions?</a:t>
            </a:r>
            <a:endParaRPr lang="en-CA"/>
          </a:p>
        </p:txBody>
      </p:sp>
      <p:sp>
        <p:nvSpPr>
          <p:cNvPr id="3" name="Slide Number Placeholder 2"/>
          <p:cNvSpPr>
            <a:spLocks noGrp="1"/>
          </p:cNvSpPr>
          <p:nvPr>
            <p:ph type="sldNum" sz="quarter" idx="12"/>
          </p:nvPr>
        </p:nvSpPr>
        <p:spPr/>
        <p:txBody>
          <a:bodyPr/>
          <a:lstStyle/>
          <a:p>
            <a:fld id="{CC712354-B87A-C643-A32E-40CC1505842A}" type="slidenum">
              <a:rPr lang="en-US" smtClean="0"/>
              <a:pPr/>
              <a:t>19</a:t>
            </a:fld>
            <a:endParaRPr lang="en-US"/>
          </a:p>
        </p:txBody>
      </p:sp>
      <p:sp>
        <p:nvSpPr>
          <p:cNvPr id="5" name="Slide Number Placeholder 3">
            <a:extLst>
              <a:ext uri="{FF2B5EF4-FFF2-40B4-BE49-F238E27FC236}">
                <a16:creationId xmlns:a16="http://schemas.microsoft.com/office/drawing/2014/main" id="{BA7BEA96-A229-4236-9CCC-97A6B6C5D146}"/>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19</a:t>
            </a:fld>
            <a:endParaRPr lang="en-US"/>
          </a:p>
        </p:txBody>
      </p:sp>
    </p:spTree>
    <p:extLst>
      <p:ext uri="{BB962C8B-B14F-4D97-AF65-F5344CB8AC3E}">
        <p14:creationId xmlns:p14="http://schemas.microsoft.com/office/powerpoint/2010/main" val="359205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7F17-D002-4EB8-A866-0AC25A39E4FE}"/>
              </a:ext>
            </a:extLst>
          </p:cNvPr>
          <p:cNvSpPr>
            <a:spLocks noGrp="1"/>
          </p:cNvSpPr>
          <p:nvPr>
            <p:ph type="title"/>
          </p:nvPr>
        </p:nvSpPr>
        <p:spPr>
          <a:xfrm>
            <a:off x="1125820" y="651335"/>
            <a:ext cx="9603275" cy="1049235"/>
          </a:xfrm>
        </p:spPr>
        <p:txBody>
          <a:bodyPr/>
          <a:lstStyle/>
          <a:p>
            <a:r>
              <a:rPr lang="en-CA"/>
              <a:t>Suggested Procedure for Discussion and Questions</a:t>
            </a:r>
          </a:p>
        </p:txBody>
      </p:sp>
      <p:sp>
        <p:nvSpPr>
          <p:cNvPr id="3" name="Content Placeholder 2">
            <a:extLst>
              <a:ext uri="{FF2B5EF4-FFF2-40B4-BE49-F238E27FC236}">
                <a16:creationId xmlns:a16="http://schemas.microsoft.com/office/drawing/2014/main" id="{70F5F004-1D5D-4E9A-86BC-563A02EE4FA8}"/>
              </a:ext>
            </a:extLst>
          </p:cNvPr>
          <p:cNvSpPr>
            <a:spLocks noGrp="1"/>
          </p:cNvSpPr>
          <p:nvPr>
            <p:ph idx="1"/>
          </p:nvPr>
        </p:nvSpPr>
        <p:spPr>
          <a:xfrm>
            <a:off x="1130270" y="2505075"/>
            <a:ext cx="9603275" cy="2961270"/>
          </a:xfrm>
        </p:spPr>
        <p:txBody>
          <a:bodyPr/>
          <a:lstStyle/>
          <a:p>
            <a:r>
              <a:rPr lang="en-CA"/>
              <a:t>After each section there will be an allotted time for questions and discussion.</a:t>
            </a:r>
          </a:p>
          <a:p>
            <a:pPr marL="0" indent="0">
              <a:buNone/>
            </a:pPr>
            <a:endParaRPr lang="en-CA"/>
          </a:p>
          <a:p>
            <a:r>
              <a:rPr lang="en-CA"/>
              <a:t>If questions come up during the slides, please record them in the Zoom chat and they will be collected by the discussion moderators. </a:t>
            </a:r>
          </a:p>
        </p:txBody>
      </p:sp>
      <p:sp>
        <p:nvSpPr>
          <p:cNvPr id="4" name="Slide Number Placeholder 3">
            <a:extLst>
              <a:ext uri="{FF2B5EF4-FFF2-40B4-BE49-F238E27FC236}">
                <a16:creationId xmlns:a16="http://schemas.microsoft.com/office/drawing/2014/main" id="{BC784869-5529-48DD-937F-D0D3C54586E4}"/>
              </a:ext>
            </a:extLst>
          </p:cNvPr>
          <p:cNvSpPr>
            <a:spLocks noGrp="1"/>
          </p:cNvSpPr>
          <p:nvPr>
            <p:ph type="sldNum" sz="quarter" idx="12"/>
          </p:nvPr>
        </p:nvSpPr>
        <p:spPr/>
        <p:txBody>
          <a:bodyPr/>
          <a:lstStyle/>
          <a:p>
            <a:fld id="{CC712354-B87A-C643-A32E-40CC1505842A}" type="slidenum">
              <a:rPr lang="en-US" smtClean="0"/>
              <a:pPr/>
              <a:t>2</a:t>
            </a:fld>
            <a:endParaRPr lang="en-US"/>
          </a:p>
        </p:txBody>
      </p:sp>
    </p:spTree>
    <p:extLst>
      <p:ext uri="{BB962C8B-B14F-4D97-AF65-F5344CB8AC3E}">
        <p14:creationId xmlns:p14="http://schemas.microsoft.com/office/powerpoint/2010/main" val="3220690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a:t>Education Jurisdiction Resources</a:t>
            </a:r>
          </a:p>
        </p:txBody>
      </p:sp>
      <p:sp>
        <p:nvSpPr>
          <p:cNvPr id="3" name="Content Placeholder 2"/>
          <p:cNvSpPr>
            <a:spLocks noGrp="1"/>
          </p:cNvSpPr>
          <p:nvPr>
            <p:ph idx="1"/>
          </p:nvPr>
        </p:nvSpPr>
        <p:spPr>
          <a:xfrm>
            <a:off x="1130270" y="1854200"/>
            <a:ext cx="9603275" cy="3924300"/>
          </a:xfrm>
        </p:spPr>
        <p:txBody>
          <a:bodyPr>
            <a:normAutofit/>
          </a:bodyPr>
          <a:lstStyle/>
          <a:p>
            <a:pPr marL="342900" indent="-342900"/>
            <a:r>
              <a:rPr lang="en-US">
                <a:solidFill>
                  <a:schemeClr val="tx1"/>
                </a:solidFill>
                <a:cs typeface="Arial" panose="020B0604020202020204" pitchFamily="34" charset="0"/>
              </a:rPr>
              <a:t>Community Template PowerPoint Presentation </a:t>
            </a:r>
          </a:p>
          <a:p>
            <a:pPr marL="342900" indent="-342900"/>
            <a:r>
              <a:rPr lang="en-US">
                <a:solidFill>
                  <a:schemeClr val="tx1"/>
                </a:solidFill>
                <a:cs typeface="Arial" panose="020B0604020202020204" pitchFamily="34" charset="0"/>
              </a:rPr>
              <a:t>Web Resources (jurisdiction videos, template BCRs and letters, checklist, etc.)</a:t>
            </a:r>
          </a:p>
          <a:p>
            <a:pPr marL="342900" indent="-342900"/>
            <a:r>
              <a:rPr lang="en-US">
                <a:solidFill>
                  <a:schemeClr val="tx1"/>
                </a:solidFill>
                <a:cs typeface="Arial" panose="020B0604020202020204" pitchFamily="34" charset="0"/>
              </a:rPr>
              <a:t>Jurisdiction Webpage: </a:t>
            </a:r>
            <a:r>
              <a:rPr lang="en-US">
                <a:solidFill>
                  <a:schemeClr val="tx1"/>
                </a:solidFill>
                <a:cs typeface="Arial" panose="020B0604020202020204" pitchFamily="34" charset="0"/>
                <a:hlinkClick r:id="rId3"/>
              </a:rPr>
              <a:t>http://www.fnesc.ca/about-fnesc/jurisdiction</a:t>
            </a:r>
            <a:r>
              <a:rPr lang="en-US">
                <a:solidFill>
                  <a:schemeClr val="tx1"/>
                </a:solidFill>
                <a:cs typeface="Arial" panose="020B0604020202020204" pitchFamily="34" charset="0"/>
              </a:rPr>
              <a:t> </a:t>
            </a:r>
          </a:p>
          <a:p>
            <a:pPr marL="342900" indent="-342900"/>
            <a:r>
              <a:rPr lang="en-US">
                <a:solidFill>
                  <a:schemeClr val="tx1"/>
                </a:solidFill>
                <a:cs typeface="Arial" panose="020B0604020202020204" pitchFamily="34" charset="0"/>
              </a:rPr>
              <a:t>A jurisdiction video file is also available online and is a great resource to provide a historical overview. </a:t>
            </a:r>
            <a:endParaRPr lang="en-CA">
              <a:solidFill>
                <a:schemeClr val="tx1"/>
              </a:solidFill>
              <a:cs typeface="Arial" panose="020B0604020202020204" pitchFamily="34" charset="0"/>
            </a:endParaRPr>
          </a:p>
          <a:p>
            <a:pPr marL="342900" indent="-342900"/>
            <a:r>
              <a:rPr lang="en-US">
                <a:solidFill>
                  <a:schemeClr val="tx1"/>
                </a:solidFill>
                <a:cs typeface="Arial" panose="020B0604020202020204" pitchFamily="34" charset="0"/>
              </a:rPr>
              <a:t>Jurisdiction Toolkit (under development)</a:t>
            </a:r>
            <a:endParaRPr lang="en-CA">
              <a:solidFill>
                <a:schemeClr val="tx1"/>
              </a:solidFill>
              <a:cs typeface="Arial" panose="020B0604020202020204" pitchFamily="34" charset="0"/>
            </a:endParaRPr>
          </a:p>
          <a:p>
            <a:endParaRPr lang="en-CA"/>
          </a:p>
        </p:txBody>
      </p:sp>
      <p:sp>
        <p:nvSpPr>
          <p:cNvPr id="4" name="Slide Number Placeholder 3"/>
          <p:cNvSpPr>
            <a:spLocks noGrp="1"/>
          </p:cNvSpPr>
          <p:nvPr>
            <p:ph type="sldNum" sz="quarter" idx="12"/>
          </p:nvPr>
        </p:nvSpPr>
        <p:spPr/>
        <p:txBody>
          <a:bodyPr/>
          <a:lstStyle/>
          <a:p>
            <a:fld id="{A8689E30-D3F2-4297-89BD-39A9F89560CC}" type="slidenum">
              <a:rPr lang="en-US" smtClean="0"/>
              <a:t>20</a:t>
            </a:fld>
            <a:endParaRPr lang="en-US"/>
          </a:p>
        </p:txBody>
      </p:sp>
    </p:spTree>
    <p:extLst>
      <p:ext uri="{BB962C8B-B14F-4D97-AF65-F5344CB8AC3E}">
        <p14:creationId xmlns:p14="http://schemas.microsoft.com/office/powerpoint/2010/main" val="192537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Thank You</a:t>
            </a:r>
          </a:p>
        </p:txBody>
      </p:sp>
      <p:sp>
        <p:nvSpPr>
          <p:cNvPr id="3" name="Content Placeholder 2"/>
          <p:cNvSpPr>
            <a:spLocks noGrp="1"/>
          </p:cNvSpPr>
          <p:nvPr>
            <p:ph idx="1"/>
          </p:nvPr>
        </p:nvSpPr>
        <p:spPr>
          <a:xfrm>
            <a:off x="1130270" y="2002559"/>
            <a:ext cx="9603275" cy="3463786"/>
          </a:xfrm>
        </p:spPr>
        <p:txBody>
          <a:bodyPr>
            <a:normAutofit fontScale="77500" lnSpcReduction="20000"/>
          </a:bodyPr>
          <a:lstStyle/>
          <a:p>
            <a:pPr marL="0" indent="0">
              <a:buNone/>
            </a:pPr>
            <a:r>
              <a:rPr lang="en-CA" sz="3200" b="1" dirty="0">
                <a:solidFill>
                  <a:schemeClr val="tx1"/>
                </a:solidFill>
                <a:cs typeface="Arial" panose="020B0604020202020204" pitchFamily="34" charset="0"/>
              </a:rPr>
              <a:t>If you have any further questions, please contact:</a:t>
            </a:r>
          </a:p>
          <a:p>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Jenna McIver, </a:t>
            </a:r>
            <a:r>
              <a:rPr lang="en-US" dirty="0">
                <a:solidFill>
                  <a:schemeClr val="tx1"/>
                </a:solidFill>
                <a:cs typeface="Arial" panose="020B0604020202020204" pitchFamily="34" charset="0"/>
              </a:rPr>
              <a:t>Coordinator, Executive Services and Jurisdiction Preparation</a:t>
            </a:r>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First Nations Education Steering Committee </a:t>
            </a:r>
          </a:p>
          <a:p>
            <a:r>
              <a:rPr lang="en-CA" dirty="0">
                <a:solidFill>
                  <a:schemeClr val="tx1"/>
                </a:solidFill>
                <a:cs typeface="Arial" panose="020B0604020202020204" pitchFamily="34" charset="0"/>
              </a:rPr>
              <a:t>Suite 113 – 100 Park Royal South</a:t>
            </a:r>
          </a:p>
          <a:p>
            <a:r>
              <a:rPr lang="en-CA" dirty="0">
                <a:solidFill>
                  <a:schemeClr val="tx1"/>
                </a:solidFill>
                <a:cs typeface="Arial" panose="020B0604020202020204" pitchFamily="34" charset="0"/>
              </a:rPr>
              <a:t>West Vancouver, BC V7T 1A2</a:t>
            </a:r>
          </a:p>
          <a:p>
            <a:r>
              <a:rPr lang="en-CA" dirty="0">
                <a:solidFill>
                  <a:schemeClr val="tx1"/>
                </a:solidFill>
                <a:cs typeface="Arial" panose="020B0604020202020204" pitchFamily="34" charset="0"/>
              </a:rPr>
              <a:t>Email:   </a:t>
            </a:r>
            <a:r>
              <a:rPr lang="en-CA" dirty="0">
                <a:solidFill>
                  <a:schemeClr val="tx1"/>
                </a:solidFill>
                <a:cs typeface="Arial" panose="020B0604020202020204" pitchFamily="34" charset="0"/>
                <a:hlinkClick r:id="rId3"/>
              </a:rPr>
              <a:t>jurisdiction@fnesc.ca</a:t>
            </a:r>
            <a:r>
              <a:rPr lang="en-CA" dirty="0">
                <a:solidFill>
                  <a:schemeClr val="tx1"/>
                </a:solidFill>
                <a:cs typeface="Arial" panose="020B0604020202020204" pitchFamily="34" charset="0"/>
              </a:rPr>
              <a:t> </a:t>
            </a:r>
          </a:p>
          <a:p>
            <a:r>
              <a:rPr lang="en-CA" dirty="0">
                <a:solidFill>
                  <a:schemeClr val="tx1"/>
                </a:solidFill>
                <a:cs typeface="Arial" panose="020B0604020202020204" pitchFamily="34" charset="0"/>
              </a:rPr>
              <a:t>Phone:	604-925-6087 ext. </a:t>
            </a:r>
            <a:r>
              <a:rPr lang="en-CA">
                <a:solidFill>
                  <a:schemeClr val="tx1"/>
                </a:solidFill>
                <a:cs typeface="Arial" panose="020B0604020202020204" pitchFamily="34" charset="0"/>
              </a:rPr>
              <a:t>163</a:t>
            </a:r>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Fax:    	</a:t>
            </a:r>
            <a:r>
              <a:rPr lang="en-CA" dirty="0">
                <a:cs typeface="Arial" panose="020B0604020202020204" pitchFamily="34" charset="0"/>
              </a:rPr>
              <a:t>	</a:t>
            </a:r>
            <a:r>
              <a:rPr lang="en-CA" dirty="0">
                <a:solidFill>
                  <a:schemeClr val="tx1"/>
                </a:solidFill>
                <a:cs typeface="Arial" panose="020B0604020202020204" pitchFamily="34" charset="0"/>
              </a:rPr>
              <a:t>604-925-6097</a:t>
            </a:r>
          </a:p>
          <a:p>
            <a:endParaRPr lang="en-CA" dirty="0"/>
          </a:p>
        </p:txBody>
      </p:sp>
      <p:sp>
        <p:nvSpPr>
          <p:cNvPr id="4" name="Slide Number Placeholder 3"/>
          <p:cNvSpPr>
            <a:spLocks noGrp="1"/>
          </p:cNvSpPr>
          <p:nvPr>
            <p:ph type="sldNum" sz="quarter" idx="12"/>
          </p:nvPr>
        </p:nvSpPr>
        <p:spPr/>
        <p:txBody>
          <a:bodyPr/>
          <a:lstStyle/>
          <a:p>
            <a:fld id="{A8689E30-D3F2-4297-89BD-39A9F89560CC}" type="slidenum">
              <a:rPr lang="en-US" smtClean="0"/>
              <a:t>21</a:t>
            </a:fld>
            <a:endParaRPr lang="en-US"/>
          </a:p>
        </p:txBody>
      </p:sp>
    </p:spTree>
    <p:extLst>
      <p:ext uri="{BB962C8B-B14F-4D97-AF65-F5344CB8AC3E}">
        <p14:creationId xmlns:p14="http://schemas.microsoft.com/office/powerpoint/2010/main" val="143818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31A9B-5E79-41CB-BD0D-CCCFDBF5F785}"/>
              </a:ext>
            </a:extLst>
          </p:cNvPr>
          <p:cNvSpPr>
            <a:spLocks noGrp="1"/>
          </p:cNvSpPr>
          <p:nvPr>
            <p:ph type="title"/>
          </p:nvPr>
        </p:nvSpPr>
        <p:spPr>
          <a:xfrm>
            <a:off x="1130270" y="428708"/>
            <a:ext cx="9603275" cy="808422"/>
          </a:xfrm>
        </p:spPr>
        <p:txBody>
          <a:bodyPr/>
          <a:lstStyle/>
          <a:p>
            <a:r>
              <a:rPr lang="en-CA"/>
              <a:t>Presentation Overview</a:t>
            </a:r>
          </a:p>
        </p:txBody>
      </p:sp>
      <p:sp>
        <p:nvSpPr>
          <p:cNvPr id="3" name="Content Placeholder 2">
            <a:extLst>
              <a:ext uri="{FF2B5EF4-FFF2-40B4-BE49-F238E27FC236}">
                <a16:creationId xmlns:a16="http://schemas.microsoft.com/office/drawing/2014/main" id="{79D9FD19-7BDA-4299-A5E9-87A08A88D04F}"/>
              </a:ext>
            </a:extLst>
          </p:cNvPr>
          <p:cNvSpPr>
            <a:spLocks noGrp="1"/>
          </p:cNvSpPr>
          <p:nvPr>
            <p:ph idx="1"/>
          </p:nvPr>
        </p:nvSpPr>
        <p:spPr>
          <a:xfrm>
            <a:off x="632955" y="1336634"/>
            <a:ext cx="10597904" cy="4493319"/>
          </a:xfrm>
        </p:spPr>
        <p:txBody>
          <a:bodyPr>
            <a:normAutofit/>
          </a:bodyPr>
          <a:lstStyle/>
          <a:p>
            <a:pPr marL="541338" indent="-360363">
              <a:buFont typeface="Arial" panose="020B0604020202020204" pitchFamily="34" charset="0"/>
              <a:buChar char="•"/>
            </a:pPr>
            <a:r>
              <a:rPr lang="en-CA" dirty="0"/>
              <a:t>Overview of Jurisdiction Agreements</a:t>
            </a:r>
          </a:p>
          <a:p>
            <a:pPr marL="541338" indent="-360363">
              <a:buFont typeface="Arial" panose="020B0604020202020204" pitchFamily="34" charset="0"/>
              <a:buChar char="•"/>
            </a:pPr>
            <a:r>
              <a:rPr lang="en-CA" dirty="0"/>
              <a:t>Outline of updated 2023 Education Jurisdiction Framework Agreement (Framework Agreement)</a:t>
            </a:r>
          </a:p>
        </p:txBody>
      </p:sp>
      <p:sp>
        <p:nvSpPr>
          <p:cNvPr id="6" name="Slide Number Placeholder 3">
            <a:extLst>
              <a:ext uri="{FF2B5EF4-FFF2-40B4-BE49-F238E27FC236}">
                <a16:creationId xmlns:a16="http://schemas.microsoft.com/office/drawing/2014/main" id="{0E86352D-C706-43D0-9FDC-681205BF0C7B}"/>
              </a:ext>
            </a:extLst>
          </p:cNvPr>
          <p:cNvSpPr>
            <a:spLocks noGrp="1"/>
          </p:cNvSpPr>
          <p:nvPr>
            <p:ph type="sldNum" sz="quarter" idx="12"/>
          </p:nvPr>
        </p:nvSpPr>
        <p:spPr>
          <a:xfrm>
            <a:off x="9924392" y="134930"/>
            <a:ext cx="811019" cy="503578"/>
          </a:xfrm>
        </p:spPr>
        <p:txBody>
          <a:bodyPr/>
          <a:lstStyle/>
          <a:p>
            <a:fld id="{CC712354-B87A-C643-A32E-40CC1505842A}" type="slidenum">
              <a:rPr lang="en-US" smtClean="0"/>
              <a:pPr/>
              <a:t>3</a:t>
            </a:fld>
            <a:endParaRPr lang="en-US"/>
          </a:p>
        </p:txBody>
      </p:sp>
    </p:spTree>
    <p:extLst>
      <p:ext uri="{BB962C8B-B14F-4D97-AF65-F5344CB8AC3E}">
        <p14:creationId xmlns:p14="http://schemas.microsoft.com/office/powerpoint/2010/main" val="32651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751" y="2398807"/>
            <a:ext cx="9396498" cy="1450785"/>
          </a:xfrm>
        </p:spPr>
        <p:txBody>
          <a:bodyPr>
            <a:normAutofit fontScale="90000"/>
          </a:bodyPr>
          <a:lstStyle/>
          <a:p>
            <a:r>
              <a:rPr lang="en-US" dirty="0"/>
              <a:t>Overview of Jurisdiction Agreements</a:t>
            </a:r>
            <a:endParaRPr lang="en-CA" dirty="0"/>
          </a:p>
        </p:txBody>
      </p:sp>
      <p:sp>
        <p:nvSpPr>
          <p:cNvPr id="3" name="Slide Number Placeholder 2"/>
          <p:cNvSpPr>
            <a:spLocks noGrp="1"/>
          </p:cNvSpPr>
          <p:nvPr>
            <p:ph type="sldNum" sz="quarter" idx="12"/>
          </p:nvPr>
        </p:nvSpPr>
        <p:spPr/>
        <p:txBody>
          <a:bodyPr/>
          <a:lstStyle/>
          <a:p>
            <a:fld id="{CC712354-B87A-C643-A32E-40CC1505842A}" type="slidenum">
              <a:rPr lang="en-US" smtClean="0"/>
              <a:pPr/>
              <a:t>4</a:t>
            </a:fld>
            <a:endParaRPr lang="en-US"/>
          </a:p>
        </p:txBody>
      </p:sp>
      <p:sp>
        <p:nvSpPr>
          <p:cNvPr id="6" name="Slide Number Placeholder 3">
            <a:extLst>
              <a:ext uri="{FF2B5EF4-FFF2-40B4-BE49-F238E27FC236}">
                <a16:creationId xmlns:a16="http://schemas.microsoft.com/office/drawing/2014/main" id="{1F2709B8-0951-4BEB-A08C-70AC53A0B237}"/>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4</a:t>
            </a:fld>
            <a:endParaRPr lang="en-US"/>
          </a:p>
        </p:txBody>
      </p:sp>
    </p:spTree>
    <p:extLst>
      <p:ext uri="{BB962C8B-B14F-4D97-AF65-F5344CB8AC3E}">
        <p14:creationId xmlns:p14="http://schemas.microsoft.com/office/powerpoint/2010/main" val="164583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C1EB4D-E513-49D7-884A-A4264DB8F5B4}"/>
              </a:ext>
            </a:extLst>
          </p:cNvPr>
          <p:cNvSpPr>
            <a:spLocks noGrp="1"/>
          </p:cNvSpPr>
          <p:nvPr>
            <p:ph type="title"/>
          </p:nvPr>
        </p:nvSpPr>
        <p:spPr/>
        <p:txBody>
          <a:bodyPr/>
          <a:lstStyle/>
          <a:p>
            <a:r>
              <a:rPr lang="en-CA"/>
              <a:t>Overview of Jurisdiction Agreements</a:t>
            </a:r>
          </a:p>
        </p:txBody>
      </p:sp>
      <p:sp>
        <p:nvSpPr>
          <p:cNvPr id="5" name="Content Placeholder 4">
            <a:extLst>
              <a:ext uri="{FF2B5EF4-FFF2-40B4-BE49-F238E27FC236}">
                <a16:creationId xmlns:a16="http://schemas.microsoft.com/office/drawing/2014/main" id="{BEF9E1FB-E23B-4845-8042-21657AAE3D75}"/>
              </a:ext>
            </a:extLst>
          </p:cNvPr>
          <p:cNvSpPr>
            <a:spLocks noGrp="1"/>
          </p:cNvSpPr>
          <p:nvPr>
            <p:ph idx="1"/>
          </p:nvPr>
        </p:nvSpPr>
        <p:spPr>
          <a:xfrm>
            <a:off x="1130270" y="1668190"/>
            <a:ext cx="9899680" cy="4366850"/>
          </a:xfrm>
        </p:spPr>
        <p:txBody>
          <a:bodyPr>
            <a:normAutofit/>
          </a:bodyPr>
          <a:lstStyle/>
          <a:p>
            <a:pPr marL="0" indent="0">
              <a:buNone/>
            </a:pPr>
            <a:r>
              <a:rPr lang="en-CA" dirty="0"/>
              <a:t>First Nations, FNESC, Canada, BC, and FNEA have negotiated a number of agreements that support the effective implementation of the Jurisdiction Agreements between Canada and PFNs. </a:t>
            </a:r>
          </a:p>
          <a:p>
            <a:pPr marL="0" indent="0">
              <a:buNone/>
            </a:pPr>
            <a:endParaRPr lang="en-CA" dirty="0"/>
          </a:p>
          <a:p>
            <a:pPr marL="0" indent="0">
              <a:spcBef>
                <a:spcPts val="0"/>
              </a:spcBef>
              <a:spcAft>
                <a:spcPts val="1800"/>
              </a:spcAft>
              <a:buNone/>
            </a:pPr>
            <a:r>
              <a:rPr lang="en-CA" dirty="0"/>
              <a:t>The following slides provide a high level overview of the agreements among the various parties.</a:t>
            </a:r>
          </a:p>
        </p:txBody>
      </p:sp>
      <p:sp>
        <p:nvSpPr>
          <p:cNvPr id="3" name="Slide Number Placeholder 2">
            <a:extLst>
              <a:ext uri="{FF2B5EF4-FFF2-40B4-BE49-F238E27FC236}">
                <a16:creationId xmlns:a16="http://schemas.microsoft.com/office/drawing/2014/main" id="{BC966F33-1FD2-46FD-9B3E-DDFDBB34D718}"/>
              </a:ext>
            </a:extLst>
          </p:cNvPr>
          <p:cNvSpPr>
            <a:spLocks noGrp="1"/>
          </p:cNvSpPr>
          <p:nvPr>
            <p:ph type="sldNum" sz="quarter" idx="12"/>
          </p:nvPr>
        </p:nvSpPr>
        <p:spPr/>
        <p:txBody>
          <a:bodyPr/>
          <a:lstStyle/>
          <a:p>
            <a:fld id="{CC712354-B87A-C643-A32E-40CC1505842A}" type="slidenum">
              <a:rPr lang="en-US" smtClean="0"/>
              <a:pPr/>
              <a:t>5</a:t>
            </a:fld>
            <a:endParaRPr lang="en-US"/>
          </a:p>
        </p:txBody>
      </p:sp>
    </p:spTree>
    <p:extLst>
      <p:ext uri="{BB962C8B-B14F-4D97-AF65-F5344CB8AC3E}">
        <p14:creationId xmlns:p14="http://schemas.microsoft.com/office/powerpoint/2010/main" val="23536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8" name="Straight Arrow Connector 37">
            <a:extLst>
              <a:ext uri="{FF2B5EF4-FFF2-40B4-BE49-F238E27FC236}">
                <a16:creationId xmlns:a16="http://schemas.microsoft.com/office/drawing/2014/main" id="{C6EA3904-B994-44A1-8B4D-0409278719DE}"/>
              </a:ext>
            </a:extLst>
          </p:cNvPr>
          <p:cNvCxnSpPr>
            <a:cxnSpLocks/>
            <a:endCxn id="9" idx="0"/>
          </p:cNvCxnSpPr>
          <p:nvPr/>
        </p:nvCxnSpPr>
        <p:spPr>
          <a:xfrm flipH="1">
            <a:off x="7457468" y="3255895"/>
            <a:ext cx="969396" cy="1315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781D983-EB4D-466C-B938-4FA33E3B7530}"/>
              </a:ext>
            </a:extLst>
          </p:cNvPr>
          <p:cNvCxnSpPr>
            <a:cxnSpLocks/>
            <a:endCxn id="8" idx="0"/>
          </p:cNvCxnSpPr>
          <p:nvPr/>
        </p:nvCxnSpPr>
        <p:spPr>
          <a:xfrm>
            <a:off x="9888717" y="3299772"/>
            <a:ext cx="988318" cy="1274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ounded Rectangle 1">
            <a:extLst>
              <a:ext uri="{FF2B5EF4-FFF2-40B4-BE49-F238E27FC236}">
                <a16:creationId xmlns:a16="http://schemas.microsoft.com/office/drawing/2014/main" id="{A3C6407B-6774-41BE-8BD6-CAEB4EED5BF9}"/>
              </a:ext>
            </a:extLst>
          </p:cNvPr>
          <p:cNvSpPr>
            <a:spLocks noChangeArrowheads="1"/>
          </p:cNvSpPr>
          <p:nvPr/>
        </p:nvSpPr>
        <p:spPr bwMode="auto">
          <a:xfrm>
            <a:off x="2186055" y="2228896"/>
            <a:ext cx="3625214" cy="1026999"/>
          </a:xfrm>
          <a:prstGeom prst="roundRect">
            <a:avLst>
              <a:gd name="adj" fmla="val 16667"/>
            </a:avLst>
          </a:prstGeom>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First Nations Education Jurisdiction Framework Agreement (2023)</a:t>
            </a:r>
            <a:endParaRPr kumimoji="0" lang="en-US" altLang="en-US" sz="3600" b="0" i="0" u="none" strike="noStrike" cap="none" normalizeH="0" baseline="0" dirty="0">
              <a:ln>
                <a:noFill/>
              </a:ln>
              <a:solidFill>
                <a:schemeClr val="bg1"/>
              </a:solidFill>
              <a:effectLst/>
              <a:latin typeface="Arial" panose="020B0604020202020204" pitchFamily="34" charset="0"/>
            </a:endParaRPr>
          </a:p>
        </p:txBody>
      </p:sp>
      <p:sp>
        <p:nvSpPr>
          <p:cNvPr id="7" name="Rounded Rectangle 3">
            <a:extLst>
              <a:ext uri="{FF2B5EF4-FFF2-40B4-BE49-F238E27FC236}">
                <a16:creationId xmlns:a16="http://schemas.microsoft.com/office/drawing/2014/main" id="{00102D20-4267-40FC-8E62-576D047FBEA2}"/>
              </a:ext>
            </a:extLst>
          </p:cNvPr>
          <p:cNvSpPr>
            <a:spLocks noChangeArrowheads="1"/>
          </p:cNvSpPr>
          <p:nvPr/>
        </p:nvSpPr>
        <p:spPr bwMode="auto">
          <a:xfrm>
            <a:off x="3470869" y="4319997"/>
            <a:ext cx="2900915"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 Canada - First Nation Education Jurisdiction Funding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8" name="Rounded Rectangle 4">
            <a:extLst>
              <a:ext uri="{FF2B5EF4-FFF2-40B4-BE49-F238E27FC236}">
                <a16:creationId xmlns:a16="http://schemas.microsoft.com/office/drawing/2014/main" id="{B96FABF9-06EF-4EF0-98B9-95BC11213E18}"/>
              </a:ext>
            </a:extLst>
          </p:cNvPr>
          <p:cNvSpPr>
            <a:spLocks noChangeArrowheads="1"/>
          </p:cNvSpPr>
          <p:nvPr/>
        </p:nvSpPr>
        <p:spPr bwMode="auto">
          <a:xfrm>
            <a:off x="10146109" y="4574046"/>
            <a:ext cx="1461851"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PFN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Rounded Rectangle 5">
            <a:extLst>
              <a:ext uri="{FF2B5EF4-FFF2-40B4-BE49-F238E27FC236}">
                <a16:creationId xmlns:a16="http://schemas.microsoft.com/office/drawing/2014/main" id="{72CB0DE7-602A-40FC-A4AC-6D770FCBAEF9}"/>
              </a:ext>
            </a:extLst>
          </p:cNvPr>
          <p:cNvSpPr>
            <a:spLocks noChangeArrowheads="1"/>
          </p:cNvSpPr>
          <p:nvPr/>
        </p:nvSpPr>
        <p:spPr bwMode="auto">
          <a:xfrm>
            <a:off x="6726541" y="4571766"/>
            <a:ext cx="1461853" cy="1026999"/>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FNESC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Rounded Rectangle 6">
            <a:extLst>
              <a:ext uri="{FF2B5EF4-FFF2-40B4-BE49-F238E27FC236}">
                <a16:creationId xmlns:a16="http://schemas.microsoft.com/office/drawing/2014/main" id="{9CBE6341-6C5F-40D4-B589-8F06903198B1}"/>
              </a:ext>
            </a:extLst>
          </p:cNvPr>
          <p:cNvSpPr>
            <a:spLocks noChangeArrowheads="1"/>
          </p:cNvSpPr>
          <p:nvPr/>
        </p:nvSpPr>
        <p:spPr bwMode="auto">
          <a:xfrm>
            <a:off x="8345056" y="4530088"/>
            <a:ext cx="1461853"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FNEA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1E62B64D-3097-4C7A-A8B6-52D6F556ABF4}"/>
              </a:ext>
            </a:extLst>
          </p:cNvPr>
          <p:cNvSpPr>
            <a:spLocks noChangeArrowheads="1"/>
          </p:cNvSpPr>
          <p:nvPr/>
        </p:nvSpPr>
        <p:spPr bwMode="auto">
          <a:xfrm>
            <a:off x="1447900" y="1092113"/>
            <a:ext cx="929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CA" sz="2400" b="1" dirty="0"/>
              <a:t>Overview of Key Jurisdiction Agreements</a:t>
            </a:r>
          </a:p>
        </p:txBody>
      </p:sp>
      <p:sp>
        <p:nvSpPr>
          <p:cNvPr id="29" name="Rounded Rectangle 3">
            <a:extLst>
              <a:ext uri="{FF2B5EF4-FFF2-40B4-BE49-F238E27FC236}">
                <a16:creationId xmlns:a16="http://schemas.microsoft.com/office/drawing/2014/main" id="{9E4BAC6D-A6D6-4DB4-B91F-3AB82D364FE3}"/>
              </a:ext>
            </a:extLst>
          </p:cNvPr>
          <p:cNvSpPr>
            <a:spLocks noChangeArrowheads="1"/>
          </p:cNvSpPr>
          <p:nvPr/>
        </p:nvSpPr>
        <p:spPr bwMode="auto">
          <a:xfrm>
            <a:off x="7431377" y="2228896"/>
            <a:ext cx="3304034" cy="1027000"/>
          </a:xfrm>
          <a:prstGeom prst="roundRect">
            <a:avLst>
              <a:gd name="adj" fmla="val 16667"/>
            </a:avLst>
          </a:prstGeom>
          <a:solidFill>
            <a:schemeClr val="tx2">
              <a:lumMod val="60000"/>
              <a:lumOff val="4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Jurisdiction agreements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with BC</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cxnSp>
        <p:nvCxnSpPr>
          <p:cNvPr id="3" name="Straight Arrow Connector 2">
            <a:extLst>
              <a:ext uri="{FF2B5EF4-FFF2-40B4-BE49-F238E27FC236}">
                <a16:creationId xmlns:a16="http://schemas.microsoft.com/office/drawing/2014/main" id="{76B32294-0867-4916-9AA7-A9BA4DAE9300}"/>
              </a:ext>
            </a:extLst>
          </p:cNvPr>
          <p:cNvCxnSpPr>
            <a:cxnSpLocks/>
            <a:stCxn id="4" idx="2"/>
            <a:endCxn id="7" idx="0"/>
          </p:cNvCxnSpPr>
          <p:nvPr/>
        </p:nvCxnSpPr>
        <p:spPr>
          <a:xfrm>
            <a:off x="3998662" y="3255895"/>
            <a:ext cx="922665"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3B0352-499D-4492-A138-ADCBB3FA7D5F}"/>
              </a:ext>
            </a:extLst>
          </p:cNvPr>
          <p:cNvCxnSpPr>
            <a:cxnSpLocks/>
          </p:cNvCxnSpPr>
          <p:nvPr/>
        </p:nvCxnSpPr>
        <p:spPr>
          <a:xfrm flipH="1">
            <a:off x="1395804" y="3255895"/>
            <a:ext cx="920812"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88BB478-4D74-441E-B734-820BB37999EB}"/>
              </a:ext>
            </a:extLst>
          </p:cNvPr>
          <p:cNvCxnSpPr>
            <a:cxnSpLocks/>
          </p:cNvCxnSpPr>
          <p:nvPr/>
        </p:nvCxnSpPr>
        <p:spPr>
          <a:xfrm>
            <a:off x="8977849" y="3255895"/>
            <a:ext cx="0" cy="1274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9D68B288-27F4-47CC-986A-EE00585FD8CA}"/>
              </a:ext>
            </a:extLst>
          </p:cNvPr>
          <p:cNvSpPr/>
          <p:nvPr/>
        </p:nvSpPr>
        <p:spPr>
          <a:xfrm>
            <a:off x="1258332" y="3515150"/>
            <a:ext cx="4957118" cy="494552"/>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This Framework Agreement has two schedules:</a:t>
            </a:r>
          </a:p>
        </p:txBody>
      </p:sp>
      <p:sp>
        <p:nvSpPr>
          <p:cNvPr id="24" name="Slide Number Placeholder 3">
            <a:extLst>
              <a:ext uri="{FF2B5EF4-FFF2-40B4-BE49-F238E27FC236}">
                <a16:creationId xmlns:a16="http://schemas.microsoft.com/office/drawing/2014/main" id="{778878DC-1A4F-4074-A36A-4177684CD09C}"/>
              </a:ext>
            </a:extLst>
          </p:cNvPr>
          <p:cNvSpPr>
            <a:spLocks noGrp="1"/>
          </p:cNvSpPr>
          <p:nvPr>
            <p:ph type="sldNum" sz="quarter" idx="12"/>
          </p:nvPr>
        </p:nvSpPr>
        <p:spPr>
          <a:xfrm>
            <a:off x="9924392" y="505636"/>
            <a:ext cx="811019" cy="503578"/>
          </a:xfrm>
        </p:spPr>
        <p:txBody>
          <a:bodyPr/>
          <a:lstStyle/>
          <a:p>
            <a:fld id="{CC712354-B87A-C643-A32E-40CC1505842A}" type="slidenum">
              <a:rPr lang="en-US" smtClean="0"/>
              <a:pPr/>
              <a:t>6</a:t>
            </a:fld>
            <a:endParaRPr lang="en-US" dirty="0"/>
          </a:p>
        </p:txBody>
      </p:sp>
      <p:sp>
        <p:nvSpPr>
          <p:cNvPr id="40" name="Rounded Rectangle 2">
            <a:extLst>
              <a:ext uri="{FF2B5EF4-FFF2-40B4-BE49-F238E27FC236}">
                <a16:creationId xmlns:a16="http://schemas.microsoft.com/office/drawing/2014/main" id="{64160352-493B-2626-DCBC-416F3081FF10}"/>
              </a:ext>
            </a:extLst>
          </p:cNvPr>
          <p:cNvSpPr>
            <a:spLocks noChangeArrowheads="1"/>
          </p:cNvSpPr>
          <p:nvPr/>
        </p:nvSpPr>
        <p:spPr bwMode="auto">
          <a:xfrm>
            <a:off x="584040" y="4319997"/>
            <a:ext cx="2709775"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 Canada - First Nation Education Jurisdiction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8" name="Rectangle 57">
            <a:extLst>
              <a:ext uri="{FF2B5EF4-FFF2-40B4-BE49-F238E27FC236}">
                <a16:creationId xmlns:a16="http://schemas.microsoft.com/office/drawing/2014/main" id="{F7046AA0-9094-C42D-FD36-B65F206F0320}"/>
              </a:ext>
            </a:extLst>
          </p:cNvPr>
          <p:cNvSpPr/>
          <p:nvPr/>
        </p:nvSpPr>
        <p:spPr>
          <a:xfrm>
            <a:off x="7268066" y="3515148"/>
            <a:ext cx="3419567" cy="494553"/>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There are 3 agreements with BC:</a:t>
            </a:r>
          </a:p>
        </p:txBody>
      </p:sp>
    </p:spTree>
    <p:extLst>
      <p:ext uri="{BB962C8B-B14F-4D97-AF65-F5344CB8AC3E}">
        <p14:creationId xmlns:p14="http://schemas.microsoft.com/office/powerpoint/2010/main" val="133009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1000"/>
                                        <p:tgtEl>
                                          <p:spTgt spid="29"/>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childTnLst>
                                </p:cTn>
                              </p:par>
                              <p:par>
                                <p:cTn id="31" presetID="10"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childTnLst>
                                </p:cTn>
                              </p:par>
                              <p:par>
                                <p:cTn id="34" presetID="10" presetClass="entr" presetSubtype="0" fill="hold"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1000"/>
                                        <p:tgtEl>
                                          <p:spTgt spid="38"/>
                                        </p:tgtEl>
                                      </p:cBhvr>
                                    </p:animEffect>
                                  </p:childTnLst>
                                </p:cTn>
                              </p:par>
                              <p:par>
                                <p:cTn id="37" presetID="10"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10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9" grpId="0" animBg="1"/>
      <p:bldP spid="21" grpId="0" animBg="1"/>
      <p:bldP spid="40"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F3A79-E9FC-CC95-52C0-CE5C5B72F615}"/>
              </a:ext>
            </a:extLst>
          </p:cNvPr>
          <p:cNvSpPr>
            <a:spLocks noGrp="1"/>
          </p:cNvSpPr>
          <p:nvPr>
            <p:ph type="title"/>
          </p:nvPr>
        </p:nvSpPr>
        <p:spPr/>
        <p:txBody>
          <a:bodyPr/>
          <a:lstStyle/>
          <a:p>
            <a:r>
              <a:rPr lang="en-CA" dirty="0"/>
              <a:t>Overview of updated Framework Agreement</a:t>
            </a:r>
          </a:p>
        </p:txBody>
      </p:sp>
      <p:sp>
        <p:nvSpPr>
          <p:cNvPr id="3" name="Text Placeholder 2">
            <a:extLst>
              <a:ext uri="{FF2B5EF4-FFF2-40B4-BE49-F238E27FC236}">
                <a16:creationId xmlns:a16="http://schemas.microsoft.com/office/drawing/2014/main" id="{417FD924-5DAC-3D9B-49E4-BE24A5DF0488}"/>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02711DEE-BD2D-C639-5B42-03DF19F24654}"/>
              </a:ext>
            </a:extLst>
          </p:cNvPr>
          <p:cNvSpPr>
            <a:spLocks noGrp="1"/>
          </p:cNvSpPr>
          <p:nvPr>
            <p:ph type="sldNum" sz="quarter" idx="12"/>
          </p:nvPr>
        </p:nvSpPr>
        <p:spPr/>
        <p:txBody>
          <a:bodyPr/>
          <a:lstStyle/>
          <a:p>
            <a:fld id="{CC712354-B87A-C643-A32E-40CC1505842A}" type="slidenum">
              <a:rPr lang="en-US" smtClean="0"/>
              <a:pPr/>
              <a:t>7</a:t>
            </a:fld>
            <a:endParaRPr lang="en-US"/>
          </a:p>
        </p:txBody>
      </p:sp>
    </p:spTree>
    <p:extLst>
      <p:ext uri="{BB962C8B-B14F-4D97-AF65-F5344CB8AC3E}">
        <p14:creationId xmlns:p14="http://schemas.microsoft.com/office/powerpoint/2010/main" val="36565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488ABE-E4DE-83FE-133E-EA6188D2509A}"/>
              </a:ext>
            </a:extLst>
          </p:cNvPr>
          <p:cNvSpPr>
            <a:spLocks noGrp="1"/>
          </p:cNvSpPr>
          <p:nvPr>
            <p:ph type="title"/>
          </p:nvPr>
        </p:nvSpPr>
        <p:spPr/>
        <p:txBody>
          <a:bodyPr/>
          <a:lstStyle/>
          <a:p>
            <a:r>
              <a:rPr lang="en-CA" dirty="0"/>
              <a:t>Context of 2023 Framework Agreement</a:t>
            </a:r>
          </a:p>
        </p:txBody>
      </p:sp>
      <p:sp>
        <p:nvSpPr>
          <p:cNvPr id="4" name="Content Placeholder 3">
            <a:extLst>
              <a:ext uri="{FF2B5EF4-FFF2-40B4-BE49-F238E27FC236}">
                <a16:creationId xmlns:a16="http://schemas.microsoft.com/office/drawing/2014/main" id="{31AA7729-6CFE-3374-300A-735C5FAE2633}"/>
              </a:ext>
            </a:extLst>
          </p:cNvPr>
          <p:cNvSpPr>
            <a:spLocks noGrp="1"/>
          </p:cNvSpPr>
          <p:nvPr>
            <p:ph idx="1"/>
          </p:nvPr>
        </p:nvSpPr>
        <p:spPr>
          <a:xfrm>
            <a:off x="1130270" y="2002559"/>
            <a:ext cx="9603275" cy="3463786"/>
          </a:xfrm>
        </p:spPr>
        <p:txBody>
          <a:bodyPr>
            <a:normAutofit fontScale="85000" lnSpcReduction="20000"/>
          </a:bodyPr>
          <a:lstStyle/>
          <a:p>
            <a:pPr marL="0" indent="0">
              <a:buNone/>
            </a:pPr>
            <a:r>
              <a:rPr lang="en-US" b="1" dirty="0"/>
              <a:t>Background – the 2006 Framework Agreement:</a:t>
            </a:r>
          </a:p>
          <a:p>
            <a:r>
              <a:rPr lang="en-US" dirty="0"/>
              <a:t>The Framework Agreement from 2006 included FNESC, BC, and Canada as parties. </a:t>
            </a:r>
          </a:p>
          <a:p>
            <a:r>
              <a:rPr lang="en-US" dirty="0"/>
              <a:t>It described how PFNs will exercise jurisdiction over education on First Nations land (i.e. on-reserve) through jurisdiction agreements, and the roles of each of the parties.</a:t>
            </a:r>
            <a:endParaRPr lang="en-CA" dirty="0"/>
          </a:p>
          <a:p>
            <a:r>
              <a:rPr lang="en-CA" dirty="0"/>
              <a:t>Among other things, the 2006 Framework Agreement: </a:t>
            </a:r>
          </a:p>
          <a:p>
            <a:pPr lvl="1"/>
            <a:r>
              <a:rPr lang="en-CA" dirty="0"/>
              <a:t>Led to Canada and BC passing supporting legislation (which occurred in 2006 and 2007 respectively)</a:t>
            </a:r>
          </a:p>
          <a:p>
            <a:pPr lvl="1"/>
            <a:r>
              <a:rPr lang="en-CA" dirty="0"/>
              <a:t>Committed Canada to negotiate and attempt to reach agreement on a template jurisdiction agreement and funding agreement after the legislation was passed </a:t>
            </a:r>
          </a:p>
          <a:p>
            <a:pPr lvl="1"/>
            <a:r>
              <a:rPr lang="en-CA" dirty="0"/>
              <a:t>Secured  a commitment from Canada to provide funding to support FNESC and First Nations in advancing the jurisdiction initiative</a:t>
            </a:r>
            <a:endParaRPr lang="en-US" dirty="0"/>
          </a:p>
        </p:txBody>
      </p:sp>
      <p:sp>
        <p:nvSpPr>
          <p:cNvPr id="2" name="Slide Number Placeholder 1">
            <a:extLst>
              <a:ext uri="{FF2B5EF4-FFF2-40B4-BE49-F238E27FC236}">
                <a16:creationId xmlns:a16="http://schemas.microsoft.com/office/drawing/2014/main" id="{07CA5E81-07F8-00FC-0D93-A1763004B8B8}"/>
              </a:ext>
            </a:extLst>
          </p:cNvPr>
          <p:cNvSpPr>
            <a:spLocks noGrp="1"/>
          </p:cNvSpPr>
          <p:nvPr>
            <p:ph type="sldNum" sz="quarter" idx="12"/>
          </p:nvPr>
        </p:nvSpPr>
        <p:spPr/>
        <p:txBody>
          <a:bodyPr/>
          <a:lstStyle/>
          <a:p>
            <a:fld id="{CC712354-B87A-C643-A32E-40CC1505842A}" type="slidenum">
              <a:rPr lang="en-US" smtClean="0"/>
              <a:pPr/>
              <a:t>8</a:t>
            </a:fld>
            <a:endParaRPr lang="en-US"/>
          </a:p>
        </p:txBody>
      </p:sp>
    </p:spTree>
    <p:extLst>
      <p:ext uri="{BB962C8B-B14F-4D97-AF65-F5344CB8AC3E}">
        <p14:creationId xmlns:p14="http://schemas.microsoft.com/office/powerpoint/2010/main" val="312969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488ABE-E4DE-83FE-133E-EA6188D2509A}"/>
              </a:ext>
            </a:extLst>
          </p:cNvPr>
          <p:cNvSpPr>
            <a:spLocks noGrp="1"/>
          </p:cNvSpPr>
          <p:nvPr>
            <p:ph type="title"/>
          </p:nvPr>
        </p:nvSpPr>
        <p:spPr/>
        <p:txBody>
          <a:bodyPr/>
          <a:lstStyle/>
          <a:p>
            <a:r>
              <a:rPr lang="en-CA" dirty="0"/>
              <a:t>Context of 2023 Framework Agreement Cont.</a:t>
            </a:r>
          </a:p>
        </p:txBody>
      </p:sp>
      <p:sp>
        <p:nvSpPr>
          <p:cNvPr id="4" name="Content Placeholder 3">
            <a:extLst>
              <a:ext uri="{FF2B5EF4-FFF2-40B4-BE49-F238E27FC236}">
                <a16:creationId xmlns:a16="http://schemas.microsoft.com/office/drawing/2014/main" id="{31AA7729-6CFE-3374-300A-735C5FAE2633}"/>
              </a:ext>
            </a:extLst>
          </p:cNvPr>
          <p:cNvSpPr>
            <a:spLocks noGrp="1"/>
          </p:cNvSpPr>
          <p:nvPr>
            <p:ph idx="1"/>
          </p:nvPr>
        </p:nvSpPr>
        <p:spPr>
          <a:xfrm>
            <a:off x="1125820" y="2002559"/>
            <a:ext cx="9603275" cy="3463786"/>
          </a:xfrm>
        </p:spPr>
        <p:txBody>
          <a:bodyPr>
            <a:normAutofit fontScale="85000" lnSpcReduction="10000"/>
          </a:bodyPr>
          <a:lstStyle/>
          <a:p>
            <a:pPr marL="0" indent="0">
              <a:buNone/>
            </a:pPr>
            <a:r>
              <a:rPr lang="en-CA" b="1" dirty="0"/>
              <a:t>Context for 2023 Framework Agreement</a:t>
            </a:r>
            <a:endParaRPr lang="en-US" dirty="0"/>
          </a:p>
          <a:p>
            <a:r>
              <a:rPr lang="en-US" dirty="0"/>
              <a:t>One of the primary purposes of the 2006 Framework Agreement was to ensure that First Nations would be able to become Participating First Nations and exercise jurisdiction over education. In July 2022, that goal was accomplished. </a:t>
            </a:r>
          </a:p>
          <a:p>
            <a:r>
              <a:rPr lang="en-US" dirty="0"/>
              <a:t>However, there is still a need for a shared commitment and understanding between the parties for their ongoing responsibilities within the Education Jurisdiction Initiative. </a:t>
            </a:r>
          </a:p>
          <a:p>
            <a:r>
              <a:rPr lang="en-US" dirty="0"/>
              <a:t>Further, since FNEA is up and running, and plays a critical role in the initiative, it has been added as a party to the Framework Agreement.</a:t>
            </a:r>
          </a:p>
          <a:p>
            <a:r>
              <a:rPr lang="en-US" dirty="0"/>
              <a:t>The replacement Framework Agreement was signed and came into effect on July 21, 2023.</a:t>
            </a:r>
            <a:endParaRPr lang="en-CA" dirty="0"/>
          </a:p>
        </p:txBody>
      </p:sp>
      <p:sp>
        <p:nvSpPr>
          <p:cNvPr id="2" name="Slide Number Placeholder 1">
            <a:extLst>
              <a:ext uri="{FF2B5EF4-FFF2-40B4-BE49-F238E27FC236}">
                <a16:creationId xmlns:a16="http://schemas.microsoft.com/office/drawing/2014/main" id="{07CA5E81-07F8-00FC-0D93-A1763004B8B8}"/>
              </a:ext>
            </a:extLst>
          </p:cNvPr>
          <p:cNvSpPr>
            <a:spLocks noGrp="1"/>
          </p:cNvSpPr>
          <p:nvPr>
            <p:ph type="sldNum" sz="quarter" idx="12"/>
          </p:nvPr>
        </p:nvSpPr>
        <p:spPr/>
        <p:txBody>
          <a:bodyPr/>
          <a:lstStyle/>
          <a:p>
            <a:fld id="{CC712354-B87A-C643-A32E-40CC1505842A}" type="slidenum">
              <a:rPr lang="en-US" smtClean="0"/>
              <a:pPr/>
              <a:t>9</a:t>
            </a:fld>
            <a:endParaRPr lang="en-US"/>
          </a:p>
        </p:txBody>
      </p:sp>
    </p:spTree>
    <p:extLst>
      <p:ext uri="{BB962C8B-B14F-4D97-AF65-F5344CB8AC3E}">
        <p14:creationId xmlns:p14="http://schemas.microsoft.com/office/powerpoint/2010/main" val="5832471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2908</TotalTime>
  <Words>1187</Words>
  <Application>Microsoft Office PowerPoint</Application>
  <PresentationFormat>Widescreen</PresentationFormat>
  <Paragraphs>138</Paragraphs>
  <Slides>21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Gothic</vt:lpstr>
      <vt:lpstr>Gallery</vt:lpstr>
      <vt:lpstr>First Nations Jurisdiction Over Education</vt:lpstr>
      <vt:lpstr>Suggested Procedure for Discussion and Questions</vt:lpstr>
      <vt:lpstr>Presentation Overview</vt:lpstr>
      <vt:lpstr>Overview of Jurisdiction Agreements</vt:lpstr>
      <vt:lpstr>Overview of Jurisdiction Agreements</vt:lpstr>
      <vt:lpstr>PowerPoint Presentation</vt:lpstr>
      <vt:lpstr>Overview of updated Framework Agreement</vt:lpstr>
      <vt:lpstr>Context of 2023 Framework Agreement</vt:lpstr>
      <vt:lpstr>Context of 2023 Framework Agreement Cont.</vt:lpstr>
      <vt:lpstr>Overview of 2023 Framework Agreement </vt:lpstr>
      <vt:lpstr>Overview of 2023 Framework Agreement Cont.</vt:lpstr>
      <vt:lpstr>Responsibilities of Canada</vt:lpstr>
      <vt:lpstr>Responsibilities of British Columbia </vt:lpstr>
      <vt:lpstr>Responsibilities of FNESC</vt:lpstr>
      <vt:lpstr>Responsibilities of FNEA</vt:lpstr>
      <vt:lpstr>Education Jurisdiction Agreements</vt:lpstr>
      <vt:lpstr>Funding Provisions in the Framework Agreement</vt:lpstr>
      <vt:lpstr>Dispute Resolution and General Provisions</vt:lpstr>
      <vt:lpstr>Discussion and Questions?</vt:lpstr>
      <vt:lpstr>Education Jurisdiction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 TRIPARTITE  EDUCATION AGREEMENT:   SUPPORTING FIRST NATION  STUDENT SUCCESS</dc:title>
  <dc:creator>COX, KAITLYN (COXKAI000)</dc:creator>
  <cp:lastModifiedBy>Jenna Maclver</cp:lastModifiedBy>
  <cp:revision>29</cp:revision>
  <cp:lastPrinted>2020-01-17T19:26:22Z</cp:lastPrinted>
  <dcterms:created xsi:type="dcterms:W3CDTF">2018-06-29T17:18:15Z</dcterms:created>
  <dcterms:modified xsi:type="dcterms:W3CDTF">2023-10-13T21:45:50Z</dcterms:modified>
</cp:coreProperties>
</file>