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30" r:id="rId1"/>
  </p:sldMasterIdLst>
  <p:notesMasterIdLst>
    <p:notesMasterId r:id="rId39"/>
  </p:notesMasterIdLst>
  <p:handoutMasterIdLst>
    <p:handoutMasterId r:id="rId40"/>
  </p:handoutMasterIdLst>
  <p:sldIdLst>
    <p:sldId id="1305" r:id="rId2"/>
    <p:sldId id="1327" r:id="rId3"/>
    <p:sldId id="264" r:id="rId4"/>
    <p:sldId id="1378" r:id="rId5"/>
    <p:sldId id="1377" r:id="rId6"/>
    <p:sldId id="1407" r:id="rId7"/>
    <p:sldId id="1371" r:id="rId8"/>
    <p:sldId id="1385" r:id="rId9"/>
    <p:sldId id="1379" r:id="rId10"/>
    <p:sldId id="1380" r:id="rId11"/>
    <p:sldId id="1386" r:id="rId12"/>
    <p:sldId id="1405" r:id="rId13"/>
    <p:sldId id="1381" r:id="rId14"/>
    <p:sldId id="1382" r:id="rId15"/>
    <p:sldId id="1383" r:id="rId16"/>
    <p:sldId id="1384" r:id="rId17"/>
    <p:sldId id="1387" r:id="rId18"/>
    <p:sldId id="1388" r:id="rId19"/>
    <p:sldId id="1389" r:id="rId20"/>
    <p:sldId id="1394" r:id="rId21"/>
    <p:sldId id="1390" r:id="rId22"/>
    <p:sldId id="1391" r:id="rId23"/>
    <p:sldId id="1392" r:id="rId24"/>
    <p:sldId id="1395" r:id="rId25"/>
    <p:sldId id="1393" r:id="rId26"/>
    <p:sldId id="1396" r:id="rId27"/>
    <p:sldId id="1397" r:id="rId28"/>
    <p:sldId id="1398" r:id="rId29"/>
    <p:sldId id="1399" r:id="rId30"/>
    <p:sldId id="1401" r:id="rId31"/>
    <p:sldId id="1402" r:id="rId32"/>
    <p:sldId id="1403" r:id="rId33"/>
    <p:sldId id="1400" r:id="rId34"/>
    <p:sldId id="1404" r:id="rId35"/>
    <p:sldId id="1288" r:id="rId36"/>
    <p:sldId id="1321" r:id="rId37"/>
    <p:sldId id="1289" r:id="rId3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Williams" initials="CW" lastIdx="3" clrIdx="0">
    <p:extLst>
      <p:ext uri="{19B8F6BF-5375-455C-9EA6-DF929625EA0E}">
        <p15:presenceInfo xmlns:p15="http://schemas.microsoft.com/office/powerpoint/2012/main" userId="Christa Williams" providerId="None"/>
      </p:ext>
    </p:extLst>
  </p:cmAuthor>
  <p:cmAuthor id="2" name="user" initials="u" lastIdx="1" clrIdx="1">
    <p:extLst>
      <p:ext uri="{19B8F6BF-5375-455C-9EA6-DF929625EA0E}">
        <p15:presenceInfo xmlns:p15="http://schemas.microsoft.com/office/powerpoint/2012/main" userId="b0124f2278da06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E9EBF5"/>
    <a:srgbClr val="A81800"/>
    <a:srgbClr val="0066FF"/>
    <a:srgbClr val="FF9305"/>
    <a:srgbClr val="3D9E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08" autoAdjust="0"/>
    <p:restoredTop sz="82203" autoAdjust="0"/>
  </p:normalViewPr>
  <p:slideViewPr>
    <p:cSldViewPr snapToGrid="0">
      <p:cViewPr varScale="1">
        <p:scale>
          <a:sx n="91" d="100"/>
          <a:sy n="91" d="100"/>
        </p:scale>
        <p:origin x="798" y="78"/>
      </p:cViewPr>
      <p:guideLst>
        <p:guide orient="horz" pos="2160"/>
        <p:guide pos="3840"/>
      </p:guideLst>
    </p:cSldViewPr>
  </p:slideViewPr>
  <p:notesTextViewPr>
    <p:cViewPr>
      <p:scale>
        <a:sx n="3" d="2"/>
        <a:sy n="3" d="2"/>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2B5026-3C84-0147-8339-EC72C00CD72C}"/>
              </a:ext>
            </a:extLst>
          </p:cNvPr>
          <p:cNvSpPr>
            <a:spLocks noGrp="1"/>
          </p:cNvSpPr>
          <p:nvPr>
            <p:ph type="hdr" sz="quarter"/>
          </p:nvPr>
        </p:nvSpPr>
        <p:spPr>
          <a:xfrm>
            <a:off x="0" y="2"/>
            <a:ext cx="3043343" cy="467072"/>
          </a:xfrm>
          <a:prstGeom prst="rect">
            <a:avLst/>
          </a:prstGeom>
        </p:spPr>
        <p:txBody>
          <a:bodyPr vert="horz" lIns="93265" tIns="46632" rIns="93265" bIns="46632" rtlCol="0"/>
          <a:lstStyle>
            <a:lvl1pPr algn="l">
              <a:defRPr sz="1200"/>
            </a:lvl1pPr>
          </a:lstStyle>
          <a:p>
            <a:endParaRPr lang="en-US" dirty="0"/>
          </a:p>
        </p:txBody>
      </p:sp>
      <p:sp>
        <p:nvSpPr>
          <p:cNvPr id="3" name="Date Placeholder 2">
            <a:extLst>
              <a:ext uri="{FF2B5EF4-FFF2-40B4-BE49-F238E27FC236}">
                <a16:creationId xmlns:a16="http://schemas.microsoft.com/office/drawing/2014/main" id="{DDC0F196-1819-A44D-9373-6ABD7E533047}"/>
              </a:ext>
            </a:extLst>
          </p:cNvPr>
          <p:cNvSpPr>
            <a:spLocks noGrp="1"/>
          </p:cNvSpPr>
          <p:nvPr>
            <p:ph type="dt" sz="quarter" idx="1"/>
          </p:nvPr>
        </p:nvSpPr>
        <p:spPr>
          <a:xfrm>
            <a:off x="3978133" y="2"/>
            <a:ext cx="3043343" cy="467072"/>
          </a:xfrm>
          <a:prstGeom prst="rect">
            <a:avLst/>
          </a:prstGeom>
        </p:spPr>
        <p:txBody>
          <a:bodyPr vert="horz" lIns="93265" tIns="46632" rIns="93265" bIns="46632" rtlCol="0"/>
          <a:lstStyle>
            <a:lvl1pPr algn="r">
              <a:defRPr sz="1200"/>
            </a:lvl1pPr>
          </a:lstStyle>
          <a:p>
            <a:fld id="{DB4FDA1B-1A10-B341-9C44-623D7B8BC81C}" type="datetimeFigureOut">
              <a:rPr lang="en-US" smtClean="0"/>
              <a:t>6/5/2024</a:t>
            </a:fld>
            <a:endParaRPr lang="en-US" dirty="0"/>
          </a:p>
        </p:txBody>
      </p:sp>
      <p:sp>
        <p:nvSpPr>
          <p:cNvPr id="4" name="Footer Placeholder 3">
            <a:extLst>
              <a:ext uri="{FF2B5EF4-FFF2-40B4-BE49-F238E27FC236}">
                <a16:creationId xmlns:a16="http://schemas.microsoft.com/office/drawing/2014/main" id="{17C47D7C-755E-F64D-958F-9A0415151AD7}"/>
              </a:ext>
            </a:extLst>
          </p:cNvPr>
          <p:cNvSpPr>
            <a:spLocks noGrp="1"/>
          </p:cNvSpPr>
          <p:nvPr>
            <p:ph type="ftr" sz="quarter" idx="2"/>
          </p:nvPr>
        </p:nvSpPr>
        <p:spPr>
          <a:xfrm>
            <a:off x="0" y="8842035"/>
            <a:ext cx="3043343" cy="467071"/>
          </a:xfrm>
          <a:prstGeom prst="rect">
            <a:avLst/>
          </a:prstGeom>
        </p:spPr>
        <p:txBody>
          <a:bodyPr vert="horz" lIns="93265" tIns="46632" rIns="93265" bIns="46632"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805B7DA-173A-5C40-A894-E0EB3F575EE1}"/>
              </a:ext>
            </a:extLst>
          </p:cNvPr>
          <p:cNvSpPr>
            <a:spLocks noGrp="1"/>
          </p:cNvSpPr>
          <p:nvPr>
            <p:ph type="sldNum" sz="quarter" idx="3"/>
          </p:nvPr>
        </p:nvSpPr>
        <p:spPr>
          <a:xfrm>
            <a:off x="3978133" y="8842035"/>
            <a:ext cx="3043343" cy="467071"/>
          </a:xfrm>
          <a:prstGeom prst="rect">
            <a:avLst/>
          </a:prstGeom>
        </p:spPr>
        <p:txBody>
          <a:bodyPr vert="horz" lIns="93265" tIns="46632" rIns="93265" bIns="46632" rtlCol="0" anchor="b"/>
          <a:lstStyle>
            <a:lvl1pPr algn="r">
              <a:defRPr sz="1200"/>
            </a:lvl1pPr>
          </a:lstStyle>
          <a:p>
            <a:fld id="{79AB8EC9-3BD6-E147-BD25-1399968E443B}" type="slidenum">
              <a:rPr lang="en-US" smtClean="0"/>
              <a:t>‹#›</a:t>
            </a:fld>
            <a:endParaRPr lang="en-US" dirty="0"/>
          </a:p>
        </p:txBody>
      </p:sp>
    </p:spTree>
    <p:extLst>
      <p:ext uri="{BB962C8B-B14F-4D97-AF65-F5344CB8AC3E}">
        <p14:creationId xmlns:p14="http://schemas.microsoft.com/office/powerpoint/2010/main" val="1266896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43343" cy="467610"/>
          </a:xfrm>
          <a:prstGeom prst="rect">
            <a:avLst/>
          </a:prstGeom>
        </p:spPr>
        <p:txBody>
          <a:bodyPr vert="horz" lIns="93265" tIns="46632" rIns="93265" bIns="46632" rtlCol="0"/>
          <a:lstStyle>
            <a:lvl1pPr algn="l">
              <a:defRPr sz="1200"/>
            </a:lvl1pPr>
          </a:lstStyle>
          <a:p>
            <a:endParaRPr lang="en-US" dirty="0"/>
          </a:p>
        </p:txBody>
      </p:sp>
      <p:sp>
        <p:nvSpPr>
          <p:cNvPr id="3" name="Date Placeholder 2"/>
          <p:cNvSpPr>
            <a:spLocks noGrp="1"/>
          </p:cNvSpPr>
          <p:nvPr>
            <p:ph type="dt" idx="1"/>
          </p:nvPr>
        </p:nvSpPr>
        <p:spPr>
          <a:xfrm>
            <a:off x="3978540" y="5"/>
            <a:ext cx="3043343" cy="467610"/>
          </a:xfrm>
          <a:prstGeom prst="rect">
            <a:avLst/>
          </a:prstGeom>
        </p:spPr>
        <p:txBody>
          <a:bodyPr vert="horz" lIns="93265" tIns="46632" rIns="93265" bIns="46632" rtlCol="0"/>
          <a:lstStyle>
            <a:lvl1pPr algn="r">
              <a:defRPr sz="1200"/>
            </a:lvl1pPr>
          </a:lstStyle>
          <a:p>
            <a:fld id="{806D85E9-3439-4558-87BC-EE6A4E083775}" type="datetimeFigureOut">
              <a:rPr lang="en-US" smtClean="0"/>
              <a:t>6/5/2024</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265" tIns="46632" rIns="93265" bIns="46632" rtlCol="0" anchor="ctr"/>
          <a:lstStyle/>
          <a:p>
            <a:endParaRPr lang="en-US" dirty="0"/>
          </a:p>
        </p:txBody>
      </p:sp>
      <p:sp>
        <p:nvSpPr>
          <p:cNvPr id="5" name="Notes Placeholder 4"/>
          <p:cNvSpPr>
            <a:spLocks noGrp="1"/>
          </p:cNvSpPr>
          <p:nvPr>
            <p:ph type="body" sz="quarter" idx="3"/>
          </p:nvPr>
        </p:nvSpPr>
        <p:spPr>
          <a:xfrm>
            <a:off x="702310" y="4480012"/>
            <a:ext cx="5618480" cy="3665457"/>
          </a:xfrm>
          <a:prstGeom prst="rect">
            <a:avLst/>
          </a:prstGeom>
        </p:spPr>
        <p:txBody>
          <a:bodyPr vert="horz" lIns="93265" tIns="46632" rIns="93265" bIns="466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1497"/>
            <a:ext cx="3043343" cy="467609"/>
          </a:xfrm>
          <a:prstGeom prst="rect">
            <a:avLst/>
          </a:prstGeom>
        </p:spPr>
        <p:txBody>
          <a:bodyPr vert="horz" lIns="93265" tIns="46632" rIns="93265" bIns="4663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540" y="8841497"/>
            <a:ext cx="3043343" cy="467609"/>
          </a:xfrm>
          <a:prstGeom prst="rect">
            <a:avLst/>
          </a:prstGeom>
        </p:spPr>
        <p:txBody>
          <a:bodyPr vert="horz" lIns="93265" tIns="46632" rIns="93265" bIns="46632" rtlCol="0" anchor="b"/>
          <a:lstStyle>
            <a:lvl1pPr algn="r">
              <a:defRPr sz="1200"/>
            </a:lvl1pPr>
          </a:lstStyle>
          <a:p>
            <a:fld id="{7174A8C7-8485-4E8F-81CA-1CD97946DF9A}" type="slidenum">
              <a:rPr lang="en-US" smtClean="0"/>
              <a:t>‹#›</a:t>
            </a:fld>
            <a:endParaRPr lang="en-US" dirty="0"/>
          </a:p>
        </p:txBody>
      </p:sp>
    </p:spTree>
    <p:extLst>
      <p:ext uri="{BB962C8B-B14F-4D97-AF65-F5344CB8AC3E}">
        <p14:creationId xmlns:p14="http://schemas.microsoft.com/office/powerpoint/2010/main" val="367615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174A8C7-8485-4E8F-81CA-1CD97946DF9A}" type="slidenum">
              <a:rPr lang="en-US" smtClean="0"/>
              <a:t>1</a:t>
            </a:fld>
            <a:endParaRPr lang="en-US" dirty="0"/>
          </a:p>
        </p:txBody>
      </p:sp>
    </p:spTree>
    <p:extLst>
      <p:ext uri="{BB962C8B-B14F-4D97-AF65-F5344CB8AC3E}">
        <p14:creationId xmlns:p14="http://schemas.microsoft.com/office/powerpoint/2010/main" val="1476615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174A8C7-8485-4E8F-81CA-1CD97946DF9A}" type="slidenum">
              <a:rPr lang="en-US" smtClean="0"/>
              <a:t>36</a:t>
            </a:fld>
            <a:endParaRPr lang="en-US" dirty="0"/>
          </a:p>
        </p:txBody>
      </p:sp>
    </p:spTree>
    <p:extLst>
      <p:ext uri="{BB962C8B-B14F-4D97-AF65-F5344CB8AC3E}">
        <p14:creationId xmlns:p14="http://schemas.microsoft.com/office/powerpoint/2010/main" val="948485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E37C469-BC9F-40C9-985D-E34018594444}" type="slidenum">
              <a:rPr lang="en-US" smtClean="0"/>
              <a:t>37</a:t>
            </a:fld>
            <a:endParaRPr lang="en-US" dirty="0"/>
          </a:p>
        </p:txBody>
      </p:sp>
    </p:spTree>
    <p:extLst>
      <p:ext uri="{BB962C8B-B14F-4D97-AF65-F5344CB8AC3E}">
        <p14:creationId xmlns:p14="http://schemas.microsoft.com/office/powerpoint/2010/main" val="334503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174A8C7-8485-4E8F-81CA-1CD97946DF9A}" type="slidenum">
              <a:rPr lang="en-US" smtClean="0"/>
              <a:t>2</a:t>
            </a:fld>
            <a:endParaRPr lang="en-US" dirty="0"/>
          </a:p>
        </p:txBody>
      </p:sp>
    </p:spTree>
    <p:extLst>
      <p:ext uri="{BB962C8B-B14F-4D97-AF65-F5344CB8AC3E}">
        <p14:creationId xmlns:p14="http://schemas.microsoft.com/office/powerpoint/2010/main" val="1334888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174A8C7-8485-4E8F-81CA-1CD97946DF9A}" type="slidenum">
              <a:rPr lang="en-US" smtClean="0"/>
              <a:t>3</a:t>
            </a:fld>
            <a:endParaRPr lang="en-US" dirty="0"/>
          </a:p>
        </p:txBody>
      </p:sp>
    </p:spTree>
    <p:extLst>
      <p:ext uri="{BB962C8B-B14F-4D97-AF65-F5344CB8AC3E}">
        <p14:creationId xmlns:p14="http://schemas.microsoft.com/office/powerpoint/2010/main" val="2979076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174A8C7-8485-4E8F-81CA-1CD97946DF9A}" type="slidenum">
              <a:rPr lang="en-US" smtClean="0"/>
              <a:t>4</a:t>
            </a:fld>
            <a:endParaRPr lang="en-US" dirty="0"/>
          </a:p>
        </p:txBody>
      </p:sp>
    </p:spTree>
    <p:extLst>
      <p:ext uri="{BB962C8B-B14F-4D97-AF65-F5344CB8AC3E}">
        <p14:creationId xmlns:p14="http://schemas.microsoft.com/office/powerpoint/2010/main" val="3202103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174A8C7-8485-4E8F-81CA-1CD97946DF9A}" type="slidenum">
              <a:rPr lang="en-US" smtClean="0"/>
              <a:t>5</a:t>
            </a:fld>
            <a:endParaRPr lang="en-US" dirty="0"/>
          </a:p>
        </p:txBody>
      </p:sp>
    </p:spTree>
    <p:extLst>
      <p:ext uri="{BB962C8B-B14F-4D97-AF65-F5344CB8AC3E}">
        <p14:creationId xmlns:p14="http://schemas.microsoft.com/office/powerpoint/2010/main" val="1358592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012D35-5733-4E9C-B58E-2D46B7B2FC41}" type="slidenum">
              <a:rPr lang="en-CA" smtClean="0"/>
              <a:t>6</a:t>
            </a:fld>
            <a:endParaRPr lang="en-CA" dirty="0"/>
          </a:p>
        </p:txBody>
      </p:sp>
    </p:spTree>
    <p:extLst>
      <p:ext uri="{BB962C8B-B14F-4D97-AF65-F5344CB8AC3E}">
        <p14:creationId xmlns:p14="http://schemas.microsoft.com/office/powerpoint/2010/main" val="1061985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174A8C7-8485-4E8F-81CA-1CD97946DF9A}" type="slidenum">
              <a:rPr lang="en-US" smtClean="0"/>
              <a:t>7</a:t>
            </a:fld>
            <a:endParaRPr lang="en-US" dirty="0"/>
          </a:p>
        </p:txBody>
      </p:sp>
    </p:spTree>
    <p:extLst>
      <p:ext uri="{BB962C8B-B14F-4D97-AF65-F5344CB8AC3E}">
        <p14:creationId xmlns:p14="http://schemas.microsoft.com/office/powerpoint/2010/main" val="1831531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174A8C7-8485-4E8F-81CA-1CD97946DF9A}" type="slidenum">
              <a:rPr lang="en-US" smtClean="0"/>
              <a:t>14</a:t>
            </a:fld>
            <a:endParaRPr lang="en-US" dirty="0"/>
          </a:p>
        </p:txBody>
      </p:sp>
    </p:spTree>
    <p:extLst>
      <p:ext uri="{BB962C8B-B14F-4D97-AF65-F5344CB8AC3E}">
        <p14:creationId xmlns:p14="http://schemas.microsoft.com/office/powerpoint/2010/main" val="2435197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endParaRPr lang="en-CA" dirty="0"/>
          </a:p>
          <a:p>
            <a:endParaRPr lang="en-CA" dirty="0"/>
          </a:p>
        </p:txBody>
      </p:sp>
      <p:sp>
        <p:nvSpPr>
          <p:cNvPr id="4" name="Slide Number Placeholder 3"/>
          <p:cNvSpPr>
            <a:spLocks noGrp="1"/>
          </p:cNvSpPr>
          <p:nvPr>
            <p:ph type="sldNum" sz="quarter" idx="10"/>
          </p:nvPr>
        </p:nvSpPr>
        <p:spPr/>
        <p:txBody>
          <a:bodyPr/>
          <a:lstStyle/>
          <a:p>
            <a:fld id="{8E37C469-BC9F-40C9-985D-E34018594444}" type="slidenum">
              <a:rPr lang="en-US" smtClean="0"/>
              <a:t>35</a:t>
            </a:fld>
            <a:endParaRPr lang="en-US" dirty="0"/>
          </a:p>
        </p:txBody>
      </p:sp>
    </p:spTree>
    <p:extLst>
      <p:ext uri="{BB962C8B-B14F-4D97-AF65-F5344CB8AC3E}">
        <p14:creationId xmlns:p14="http://schemas.microsoft.com/office/powerpoint/2010/main" val="2256767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18A739-387A-419E-8B91-916E5A4C430B}" type="datetime1">
              <a:rPr lang="en-US" smtClean="0"/>
              <a:t>6/5/2024</a:t>
            </a:fld>
            <a:endParaRPr lang="en-US" dirty="0"/>
          </a:p>
        </p:txBody>
      </p:sp>
      <p:sp>
        <p:nvSpPr>
          <p:cNvPr id="5" name="Footer Placeholder 4"/>
          <p:cNvSpPr>
            <a:spLocks noGrp="1"/>
          </p:cNvSpPr>
          <p:nvPr>
            <p:ph type="ftr" sz="quarter" idx="11"/>
          </p:nvPr>
        </p:nvSpPr>
        <p:spPr>
          <a:xfrm>
            <a:off x="1127124" y="329307"/>
            <a:ext cx="5943668" cy="309201"/>
          </a:xfrm>
        </p:spPr>
        <p:txBody>
          <a:bodyPr/>
          <a:lstStyle>
            <a:lvl1pPr>
              <a:defRPr>
                <a:solidFill>
                  <a:schemeClr val="tx1"/>
                </a:solidFill>
              </a:defRPr>
            </a:lvl1pPr>
          </a:lstStyle>
          <a:p>
            <a:r>
              <a:rPr lang="en-US" dirty="0"/>
              <a:t>Draft – Not for distribution</a:t>
            </a:r>
          </a:p>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423611448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18A739-387A-419E-8B91-916E5A4C430B}"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dirty="0"/>
              <a:t>Draft – Not for distribution</a:t>
            </a:r>
          </a:p>
          <a:p>
            <a:endParaRPr lang="en-US" dirty="0"/>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406187094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18A739-387A-419E-8B91-916E5A4C430B}"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dirty="0"/>
              <a:t>Draft – Not for distribution</a:t>
            </a:r>
          </a:p>
          <a:p>
            <a:endParaRPr lang="en-US" dirty="0"/>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73868061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5CAB2-5548-4AB6-BF8B-3F3A1FDFF5E4}"/>
              </a:ext>
            </a:extLst>
          </p:cNvPr>
          <p:cNvSpPr>
            <a:spLocks noGrp="1"/>
          </p:cNvSpPr>
          <p:nvPr>
            <p:ph type="title" hasCustomPrompt="1"/>
          </p:nvPr>
        </p:nvSpPr>
        <p:spPr>
          <a:xfrm>
            <a:off x="2124170" y="2301215"/>
            <a:ext cx="7943660" cy="1450785"/>
          </a:xfrm>
          <a:prstGeom prst="rect">
            <a:avLst/>
          </a:prstGeom>
        </p:spPr>
        <p:txBody>
          <a:bodyPr anchor="ctr" anchorCtr="0">
            <a:normAutofit/>
          </a:bodyPr>
          <a:lstStyle>
            <a:lvl1pPr algn="ctr">
              <a:defRPr sz="5400" b="1" baseline="0">
                <a:solidFill>
                  <a:schemeClr val="tx2"/>
                </a:solidFill>
              </a:defRPr>
            </a:lvl1pPr>
          </a:lstStyle>
          <a:p>
            <a:r>
              <a:rPr lang="en-US"/>
              <a:t>Section Title</a:t>
            </a:r>
            <a:endParaRPr lang="en-CA"/>
          </a:p>
        </p:txBody>
      </p:sp>
      <p:sp>
        <p:nvSpPr>
          <p:cNvPr id="4" name="Date Placeholder 3">
            <a:extLst>
              <a:ext uri="{FF2B5EF4-FFF2-40B4-BE49-F238E27FC236}">
                <a16:creationId xmlns:a16="http://schemas.microsoft.com/office/drawing/2014/main" id="{745F6DD1-D78F-4A88-A0D5-2C85BBD73BE6}"/>
              </a:ext>
            </a:extLst>
          </p:cNvPr>
          <p:cNvSpPr>
            <a:spLocks noGrp="1"/>
          </p:cNvSpPr>
          <p:nvPr>
            <p:ph type="dt" sz="half" idx="10"/>
          </p:nvPr>
        </p:nvSpPr>
        <p:spPr/>
        <p:txBody>
          <a:bodyPr/>
          <a:lstStyle/>
          <a:p>
            <a:fld id="{11F96D72-6A95-4650-A34F-7041343AE756}" type="datetime1">
              <a:rPr lang="en-US" smtClean="0"/>
              <a:t>6/5/2024</a:t>
            </a:fld>
            <a:endParaRPr lang="en-US" dirty="0"/>
          </a:p>
        </p:txBody>
      </p:sp>
      <p:sp>
        <p:nvSpPr>
          <p:cNvPr id="5" name="Footer Placeholder 4">
            <a:extLst>
              <a:ext uri="{FF2B5EF4-FFF2-40B4-BE49-F238E27FC236}">
                <a16:creationId xmlns:a16="http://schemas.microsoft.com/office/drawing/2014/main" id="{83678B55-D7D8-49DF-AE20-D7B054D53CE6}"/>
              </a:ext>
            </a:extLst>
          </p:cNvPr>
          <p:cNvSpPr>
            <a:spLocks noGrp="1"/>
          </p:cNvSpPr>
          <p:nvPr>
            <p:ph type="ftr" sz="quarter" idx="11"/>
          </p:nvPr>
        </p:nvSpPr>
        <p:spPr/>
        <p:txBody>
          <a:bodyPr/>
          <a:lstStyle/>
          <a:p>
            <a:r>
              <a:rPr lang="en-US" dirty="0"/>
              <a:t>Draft – Not for distribution</a:t>
            </a:r>
          </a:p>
          <a:p>
            <a:endParaRPr lang="en-US" dirty="0"/>
          </a:p>
        </p:txBody>
      </p:sp>
      <p:sp>
        <p:nvSpPr>
          <p:cNvPr id="6" name="Slide Number Placeholder 5">
            <a:extLst>
              <a:ext uri="{FF2B5EF4-FFF2-40B4-BE49-F238E27FC236}">
                <a16:creationId xmlns:a16="http://schemas.microsoft.com/office/drawing/2014/main" id="{042D85E0-E033-4B14-9352-240C538BD85F}"/>
              </a:ext>
            </a:extLst>
          </p:cNvPr>
          <p:cNvSpPr>
            <a:spLocks noGrp="1"/>
          </p:cNvSpPr>
          <p:nvPr>
            <p:ph type="sldNum" sz="quarter" idx="12"/>
          </p:nvPr>
        </p:nvSpPr>
        <p:spPr>
          <a:xfrm>
            <a:off x="9371144" y="6330949"/>
            <a:ext cx="2743200" cy="365125"/>
          </a:xfrm>
        </p:spPr>
        <p:txBody>
          <a:bodyPr/>
          <a:lstStyle>
            <a:lvl1pPr>
              <a:defRPr sz="3600"/>
            </a:lvl1p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68467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200"/>
            </a:lvl1pPr>
          </a:lstStyle>
          <a:p>
            <a:fld id="{7818A739-387A-419E-8B91-916E5A4C430B}" type="datetime1">
              <a:rPr lang="en-US" smtClean="0"/>
              <a:t>6/5/2024</a:t>
            </a:fld>
            <a:endParaRPr lang="en-US" dirty="0"/>
          </a:p>
        </p:txBody>
      </p:sp>
      <p:sp>
        <p:nvSpPr>
          <p:cNvPr id="5" name="Footer Placeholder 4"/>
          <p:cNvSpPr>
            <a:spLocks noGrp="1"/>
          </p:cNvSpPr>
          <p:nvPr>
            <p:ph type="ftr" sz="quarter" idx="11"/>
          </p:nvPr>
        </p:nvSpPr>
        <p:spPr/>
        <p:txBody>
          <a:bodyPr/>
          <a:lstStyle>
            <a:lvl1pPr>
              <a:defRPr sz="1200"/>
            </a:lvl1pPr>
          </a:lstStyle>
          <a:p>
            <a:r>
              <a:rPr lang="en-US" dirty="0"/>
              <a:t>Draft – Not for distribution</a:t>
            </a:r>
          </a:p>
          <a:p>
            <a:endParaRPr lang="en-US" dirty="0"/>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180282593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8A739-387A-419E-8B91-916E5A4C430B}" type="datetime1">
              <a:rPr lang="en-US" smtClean="0"/>
              <a:t>6/5/2024</a:t>
            </a:fld>
            <a:endParaRPr lang="en-US" dirty="0"/>
          </a:p>
        </p:txBody>
      </p:sp>
      <p:sp>
        <p:nvSpPr>
          <p:cNvPr id="5" name="Footer Placeholder 4"/>
          <p:cNvSpPr>
            <a:spLocks noGrp="1"/>
          </p:cNvSpPr>
          <p:nvPr>
            <p:ph type="ftr" sz="quarter" idx="11"/>
          </p:nvPr>
        </p:nvSpPr>
        <p:spPr/>
        <p:txBody>
          <a:bodyPr/>
          <a:lstStyle/>
          <a:p>
            <a:r>
              <a:rPr lang="en-US" dirty="0"/>
              <a:t>Draft – Not for distribution</a:t>
            </a:r>
          </a:p>
          <a:p>
            <a:endParaRPr lang="en-US" dirty="0"/>
          </a:p>
        </p:txBody>
      </p:sp>
      <p:sp>
        <p:nvSpPr>
          <p:cNvPr id="6" name="Slide Number Placeholder 5"/>
          <p:cNvSpPr>
            <a:spLocks noGrp="1"/>
          </p:cNvSpPr>
          <p:nvPr>
            <p:ph type="sldNum" sz="quarter" idx="12"/>
          </p:nvPr>
        </p:nvSpPr>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204975062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3E3A61-3B0A-496C-A6DC-D04FFF963CFA}" type="datetime1">
              <a:rPr lang="en-US" smtClean="0"/>
              <a:t>6/5/2024</a:t>
            </a:fld>
            <a:endParaRPr lang="en-US" dirty="0"/>
          </a:p>
        </p:txBody>
      </p:sp>
      <p:sp>
        <p:nvSpPr>
          <p:cNvPr id="6" name="Footer Placeholder 5"/>
          <p:cNvSpPr>
            <a:spLocks noGrp="1"/>
          </p:cNvSpPr>
          <p:nvPr>
            <p:ph type="ftr" sz="quarter" idx="11"/>
          </p:nvPr>
        </p:nvSpPr>
        <p:spPr/>
        <p:txBody>
          <a:bodyPr/>
          <a:lstStyle/>
          <a:p>
            <a:r>
              <a:rPr lang="en-US" dirty="0"/>
              <a:t>Draft – Not for distribution</a:t>
            </a:r>
          </a:p>
          <a:p>
            <a:endParaRPr lang="en-US" dirty="0"/>
          </a:p>
        </p:txBody>
      </p:sp>
      <p:sp>
        <p:nvSpPr>
          <p:cNvPr id="7" name="Slide Number Placeholder 6"/>
          <p:cNvSpPr>
            <a:spLocks noGrp="1"/>
          </p:cNvSpPr>
          <p:nvPr>
            <p:ph type="sldNum" sz="quarter" idx="12"/>
          </p:nvPr>
        </p:nvSpPr>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12514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DB949E-637E-4C70-9382-A044F5422B58}" type="datetime1">
              <a:rPr lang="en-US" smtClean="0"/>
              <a:t>6/5/2024</a:t>
            </a:fld>
            <a:endParaRPr lang="en-US" dirty="0"/>
          </a:p>
        </p:txBody>
      </p:sp>
      <p:sp>
        <p:nvSpPr>
          <p:cNvPr id="8" name="Footer Placeholder 7"/>
          <p:cNvSpPr>
            <a:spLocks noGrp="1"/>
          </p:cNvSpPr>
          <p:nvPr>
            <p:ph type="ftr" sz="quarter" idx="11"/>
          </p:nvPr>
        </p:nvSpPr>
        <p:spPr/>
        <p:txBody>
          <a:bodyPr/>
          <a:lstStyle/>
          <a:p>
            <a:r>
              <a:rPr lang="en-US" dirty="0"/>
              <a:t>Draft – Not for distribution</a:t>
            </a:r>
          </a:p>
          <a:p>
            <a:endParaRPr lang="en-US" dirty="0"/>
          </a:p>
        </p:txBody>
      </p:sp>
      <p:sp>
        <p:nvSpPr>
          <p:cNvPr id="9" name="Slide Number Placeholder 8"/>
          <p:cNvSpPr>
            <a:spLocks noGrp="1"/>
          </p:cNvSpPr>
          <p:nvPr>
            <p:ph type="sldNum" sz="quarter" idx="12"/>
          </p:nvPr>
        </p:nvSpPr>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4173080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C712354-B87A-C643-A32E-40CC1505842A}" type="slidenum">
              <a:rPr lang="en-US" smtClean="0"/>
              <a:t>‹#›</a:t>
            </a:fld>
            <a:endParaRPr lang="en-US" dirty="0"/>
          </a:p>
        </p:txBody>
      </p:sp>
      <p:sp>
        <p:nvSpPr>
          <p:cNvPr id="4" name="Footer Placeholder 7">
            <a:extLst>
              <a:ext uri="{FF2B5EF4-FFF2-40B4-BE49-F238E27FC236}">
                <a16:creationId xmlns:a16="http://schemas.microsoft.com/office/drawing/2014/main" id="{AD379479-7855-4EB2-AFF4-2759B8A16A7F}"/>
              </a:ext>
            </a:extLst>
          </p:cNvPr>
          <p:cNvSpPr>
            <a:spLocks noGrp="1"/>
          </p:cNvSpPr>
          <p:nvPr>
            <p:ph type="ftr" sz="quarter" idx="11"/>
          </p:nvPr>
        </p:nvSpPr>
        <p:spPr>
          <a:xfrm>
            <a:off x="1130270" y="329307"/>
            <a:ext cx="5938836" cy="309201"/>
          </a:xfrm>
        </p:spPr>
        <p:txBody>
          <a:bodyPr/>
          <a:lstStyle/>
          <a:p>
            <a:r>
              <a:rPr lang="en-US" dirty="0"/>
              <a:t>Draft – Not for distribution</a:t>
            </a:r>
          </a:p>
          <a:p>
            <a:endParaRPr lang="en-US" dirty="0"/>
          </a:p>
        </p:txBody>
      </p:sp>
    </p:spTree>
    <p:extLst>
      <p:ext uri="{BB962C8B-B14F-4D97-AF65-F5344CB8AC3E}">
        <p14:creationId xmlns:p14="http://schemas.microsoft.com/office/powerpoint/2010/main" val="2464492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686B7-FF71-4F3B-ADB1-ADF6989641A1}" type="datetime1">
              <a:rPr lang="en-US" smtClean="0"/>
              <a:t>6/5/2024</a:t>
            </a:fld>
            <a:endParaRPr lang="en-US" dirty="0"/>
          </a:p>
        </p:txBody>
      </p:sp>
      <p:sp>
        <p:nvSpPr>
          <p:cNvPr id="3" name="Footer Placeholder 2"/>
          <p:cNvSpPr>
            <a:spLocks noGrp="1"/>
          </p:cNvSpPr>
          <p:nvPr>
            <p:ph type="ftr" sz="quarter" idx="11"/>
          </p:nvPr>
        </p:nvSpPr>
        <p:spPr/>
        <p:txBody>
          <a:bodyPr/>
          <a:lstStyle/>
          <a:p>
            <a:r>
              <a:rPr lang="en-US" dirty="0"/>
              <a:t>Draft – Not for distribution</a:t>
            </a:r>
          </a:p>
          <a:p>
            <a:endParaRPr lang="en-US" dirty="0"/>
          </a:p>
        </p:txBody>
      </p:sp>
      <p:sp>
        <p:nvSpPr>
          <p:cNvPr id="4" name="Slide Number Placeholder 3"/>
          <p:cNvSpPr>
            <a:spLocks noGrp="1"/>
          </p:cNvSpPr>
          <p:nvPr>
            <p:ph type="sldNum" sz="quarter" idx="12"/>
          </p:nvPr>
        </p:nvSpPr>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378241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18A739-387A-419E-8B91-916E5A4C430B}" type="datetime1">
              <a:rPr lang="en-US" smtClean="0"/>
              <a:t>6/5/2024</a:t>
            </a:fld>
            <a:endParaRPr lang="en-US" dirty="0"/>
          </a:p>
        </p:txBody>
      </p:sp>
      <p:sp>
        <p:nvSpPr>
          <p:cNvPr id="6" name="Footer Placeholder 5"/>
          <p:cNvSpPr>
            <a:spLocks noGrp="1"/>
          </p:cNvSpPr>
          <p:nvPr>
            <p:ph type="ftr" sz="quarter" idx="11"/>
          </p:nvPr>
        </p:nvSpPr>
        <p:spPr/>
        <p:txBody>
          <a:bodyPr/>
          <a:lstStyle/>
          <a:p>
            <a:r>
              <a:rPr lang="en-US" dirty="0"/>
              <a:t>Draft – Not for distribution</a:t>
            </a:r>
          </a:p>
          <a:p>
            <a:endParaRPr lang="en-US" dirty="0"/>
          </a:p>
        </p:txBody>
      </p:sp>
      <p:sp>
        <p:nvSpPr>
          <p:cNvPr id="7" name="Slide Number Placeholder 6"/>
          <p:cNvSpPr>
            <a:spLocks noGrp="1"/>
          </p:cNvSpPr>
          <p:nvPr>
            <p:ph type="sldNum" sz="quarter" idx="12"/>
          </p:nvPr>
        </p:nvSpPr>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167637097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C10D69D1-584B-4D20-905D-B0FFDD9608AA}" type="datetime1">
              <a:rPr lang="en-US" smtClean="0"/>
              <a:t>6/5/2024</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r>
              <a:rPr lang="en-US" dirty="0"/>
              <a:t>Draft – Not for distribution</a:t>
            </a:r>
          </a:p>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23807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818A739-387A-419E-8B91-916E5A4C430B}" type="datetime1">
              <a:rPr lang="en-US" smtClean="0"/>
              <a:t>6/5/2024</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i="1">
                <a:solidFill>
                  <a:schemeClr val="tx1">
                    <a:tint val="75000"/>
                  </a:schemeClr>
                </a:solidFill>
              </a:defRPr>
            </a:lvl1pPr>
          </a:lstStyle>
          <a:p>
            <a:r>
              <a:rPr lang="en-US" dirty="0"/>
              <a:t>Draft – Not for distribution</a:t>
            </a:r>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771838424"/>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fnesc.ca/about-fnesc/jurisdictio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hyperlink" Target="mailto:janh@fnesc.c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06F68-931C-4146-84FA-40E829DF973C}"/>
              </a:ext>
            </a:extLst>
          </p:cNvPr>
          <p:cNvSpPr>
            <a:spLocks noGrp="1"/>
          </p:cNvSpPr>
          <p:nvPr>
            <p:ph type="ctrTitle"/>
          </p:nvPr>
        </p:nvSpPr>
        <p:spPr>
          <a:xfrm>
            <a:off x="717630" y="1352313"/>
            <a:ext cx="9047845" cy="2396727"/>
          </a:xfrm>
        </p:spPr>
        <p:txBody>
          <a:bodyPr>
            <a:normAutofit/>
          </a:bodyPr>
          <a:lstStyle/>
          <a:p>
            <a:r>
              <a:rPr lang="en-CA" sz="5400" dirty="0"/>
              <a:t>First Nations Jurisdiction Over Education</a:t>
            </a:r>
          </a:p>
        </p:txBody>
      </p:sp>
      <p:sp>
        <p:nvSpPr>
          <p:cNvPr id="3" name="Subtitle 2">
            <a:extLst>
              <a:ext uri="{FF2B5EF4-FFF2-40B4-BE49-F238E27FC236}">
                <a16:creationId xmlns:a16="http://schemas.microsoft.com/office/drawing/2014/main" id="{DCC52C9A-9F6B-4685-8865-F47491FC9456}"/>
              </a:ext>
            </a:extLst>
          </p:cNvPr>
          <p:cNvSpPr>
            <a:spLocks noGrp="1"/>
          </p:cNvSpPr>
          <p:nvPr>
            <p:ph type="subTitle" idx="1"/>
          </p:nvPr>
        </p:nvSpPr>
        <p:spPr>
          <a:xfrm>
            <a:off x="717630" y="4229857"/>
            <a:ext cx="8637072" cy="1071095"/>
          </a:xfrm>
        </p:spPr>
        <p:txBody>
          <a:bodyPr>
            <a:normAutofit/>
          </a:bodyPr>
          <a:lstStyle/>
          <a:p>
            <a:r>
              <a:rPr lang="en-CA"/>
              <a:t>The </a:t>
            </a:r>
            <a:r>
              <a:rPr lang="en-CA" dirty="0"/>
              <a:t>Canada-First Nations Education Jurisdiction Agreement</a:t>
            </a:r>
          </a:p>
        </p:txBody>
      </p:sp>
      <p:pic>
        <p:nvPicPr>
          <p:cNvPr id="4" name="Picture 3">
            <a:extLst>
              <a:ext uri="{FF2B5EF4-FFF2-40B4-BE49-F238E27FC236}">
                <a16:creationId xmlns:a16="http://schemas.microsoft.com/office/drawing/2014/main" id="{82500D3D-FD8B-4CEA-9E1B-3A3A14C06377}"/>
              </a:ext>
            </a:extLst>
          </p:cNvPr>
          <p:cNvPicPr>
            <a:picLocks noChangeAspect="1"/>
          </p:cNvPicPr>
          <p:nvPr/>
        </p:nvPicPr>
        <p:blipFill>
          <a:blip r:embed="rId3"/>
          <a:stretch>
            <a:fillRect/>
          </a:stretch>
        </p:blipFill>
        <p:spPr>
          <a:xfrm>
            <a:off x="8891358" y="1325371"/>
            <a:ext cx="3014961" cy="3970924"/>
          </a:xfrm>
          <a:prstGeom prst="rect">
            <a:avLst/>
          </a:prstGeom>
          <a:effectLst>
            <a:outerShdw blurRad="139700" dist="38100" dir="3000000" sx="103000" sy="103000" algn="tl" rotWithShape="0">
              <a:prstClr val="black">
                <a:alpha val="40000"/>
              </a:prstClr>
            </a:outerShdw>
          </a:effectLst>
        </p:spPr>
      </p:pic>
      <p:sp>
        <p:nvSpPr>
          <p:cNvPr id="7" name="Slide Number Placeholder 3">
            <a:extLst>
              <a:ext uri="{FF2B5EF4-FFF2-40B4-BE49-F238E27FC236}">
                <a16:creationId xmlns:a16="http://schemas.microsoft.com/office/drawing/2014/main" id="{8E06D7C2-E59B-46A8-BBD4-4E89100578B0}"/>
              </a:ext>
            </a:extLst>
          </p:cNvPr>
          <p:cNvSpPr>
            <a:spLocks noGrp="1"/>
          </p:cNvSpPr>
          <p:nvPr>
            <p:ph type="sldNum" sz="quarter" idx="12"/>
          </p:nvPr>
        </p:nvSpPr>
        <p:spPr>
          <a:xfrm>
            <a:off x="9924392" y="134930"/>
            <a:ext cx="811019" cy="503578"/>
          </a:xfrm>
        </p:spPr>
        <p:txBody>
          <a:bodyPr/>
          <a:lstStyle/>
          <a:p>
            <a:fld id="{CC712354-B87A-C643-A32E-40CC1505842A}" type="slidenum">
              <a:rPr lang="en-US" smtClean="0"/>
              <a:pPr/>
              <a:t>1</a:t>
            </a:fld>
            <a:endParaRPr lang="en-US" dirty="0"/>
          </a:p>
        </p:txBody>
      </p:sp>
    </p:spTree>
    <p:extLst>
      <p:ext uri="{BB962C8B-B14F-4D97-AF65-F5344CB8AC3E}">
        <p14:creationId xmlns:p14="http://schemas.microsoft.com/office/powerpoint/2010/main" val="69541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D67E2-E1FE-F624-5F4F-FC29C2B2C3D1}"/>
              </a:ext>
            </a:extLst>
          </p:cNvPr>
          <p:cNvSpPr>
            <a:spLocks noGrp="1"/>
          </p:cNvSpPr>
          <p:nvPr>
            <p:ph type="title"/>
          </p:nvPr>
        </p:nvSpPr>
        <p:spPr/>
        <p:txBody>
          <a:bodyPr/>
          <a:lstStyle/>
          <a:p>
            <a:r>
              <a:rPr lang="en-CA" dirty="0"/>
              <a:t>Overview of the Jurisdiction Agreement</a:t>
            </a:r>
          </a:p>
        </p:txBody>
      </p:sp>
      <p:sp>
        <p:nvSpPr>
          <p:cNvPr id="3" name="Content Placeholder 2">
            <a:extLst>
              <a:ext uri="{FF2B5EF4-FFF2-40B4-BE49-F238E27FC236}">
                <a16:creationId xmlns:a16="http://schemas.microsoft.com/office/drawing/2014/main" id="{31B03CED-B84D-879D-A234-400738DD0E84}"/>
              </a:ext>
            </a:extLst>
          </p:cNvPr>
          <p:cNvSpPr>
            <a:spLocks noGrp="1"/>
          </p:cNvSpPr>
          <p:nvPr>
            <p:ph idx="1"/>
          </p:nvPr>
        </p:nvSpPr>
        <p:spPr/>
        <p:txBody>
          <a:bodyPr/>
          <a:lstStyle/>
          <a:p>
            <a:r>
              <a:rPr lang="en-CA" dirty="0"/>
              <a:t>The body of the Jurisdiction Agreement is 29 pages long and has a 6 page implementation plan attached. </a:t>
            </a:r>
          </a:p>
          <a:p>
            <a:r>
              <a:rPr lang="en-CA" dirty="0"/>
              <a:t>The Jurisdiction Agreement is made up of 11 parts:</a:t>
            </a:r>
          </a:p>
          <a:p>
            <a:pPr lvl="1"/>
            <a:r>
              <a:rPr lang="en-CA" dirty="0"/>
              <a:t>Part 1 – Definitions</a:t>
            </a:r>
          </a:p>
          <a:p>
            <a:pPr lvl="1"/>
            <a:r>
              <a:rPr lang="en-CA" dirty="0"/>
              <a:t>Part 2 – Exercise of Jurisdiction </a:t>
            </a:r>
          </a:p>
          <a:p>
            <a:pPr lvl="1"/>
            <a:r>
              <a:rPr lang="en-CA" dirty="0"/>
              <a:t>Part 3 – Community Education Authority </a:t>
            </a:r>
          </a:p>
          <a:p>
            <a:pPr lvl="1"/>
            <a:r>
              <a:rPr lang="en-CA" dirty="0"/>
              <a:t>Part 4 – First Nations Education Authority</a:t>
            </a:r>
          </a:p>
        </p:txBody>
      </p:sp>
      <p:sp>
        <p:nvSpPr>
          <p:cNvPr id="4" name="Slide Number Placeholder 3">
            <a:extLst>
              <a:ext uri="{FF2B5EF4-FFF2-40B4-BE49-F238E27FC236}">
                <a16:creationId xmlns:a16="http://schemas.microsoft.com/office/drawing/2014/main" id="{52D61423-ECC0-D880-E9BA-90CCB862C9D8}"/>
              </a:ext>
            </a:extLst>
          </p:cNvPr>
          <p:cNvSpPr>
            <a:spLocks noGrp="1"/>
          </p:cNvSpPr>
          <p:nvPr>
            <p:ph type="sldNum" sz="quarter" idx="12"/>
          </p:nvPr>
        </p:nvSpPr>
        <p:spPr/>
        <p:txBody>
          <a:bodyPr/>
          <a:lstStyle/>
          <a:p>
            <a:fld id="{CC712354-B87A-C643-A32E-40CC1505842A}" type="slidenum">
              <a:rPr lang="en-US" smtClean="0"/>
              <a:pPr/>
              <a:t>10</a:t>
            </a:fld>
            <a:endParaRPr lang="en-US" dirty="0"/>
          </a:p>
        </p:txBody>
      </p:sp>
    </p:spTree>
    <p:extLst>
      <p:ext uri="{BB962C8B-B14F-4D97-AF65-F5344CB8AC3E}">
        <p14:creationId xmlns:p14="http://schemas.microsoft.com/office/powerpoint/2010/main" val="168993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D67E2-E1FE-F624-5F4F-FC29C2B2C3D1}"/>
              </a:ext>
            </a:extLst>
          </p:cNvPr>
          <p:cNvSpPr>
            <a:spLocks noGrp="1"/>
          </p:cNvSpPr>
          <p:nvPr>
            <p:ph type="title"/>
          </p:nvPr>
        </p:nvSpPr>
        <p:spPr/>
        <p:txBody>
          <a:bodyPr/>
          <a:lstStyle/>
          <a:p>
            <a:r>
              <a:rPr lang="en-CA" dirty="0"/>
              <a:t>Overview of the Jurisdiction Agreement Cont.</a:t>
            </a:r>
          </a:p>
        </p:txBody>
      </p:sp>
      <p:sp>
        <p:nvSpPr>
          <p:cNvPr id="3" name="Content Placeholder 2">
            <a:extLst>
              <a:ext uri="{FF2B5EF4-FFF2-40B4-BE49-F238E27FC236}">
                <a16:creationId xmlns:a16="http://schemas.microsoft.com/office/drawing/2014/main" id="{31B03CED-B84D-879D-A234-400738DD0E84}"/>
              </a:ext>
            </a:extLst>
          </p:cNvPr>
          <p:cNvSpPr>
            <a:spLocks noGrp="1"/>
          </p:cNvSpPr>
          <p:nvPr>
            <p:ph idx="1"/>
          </p:nvPr>
        </p:nvSpPr>
        <p:spPr/>
        <p:txBody>
          <a:bodyPr>
            <a:normAutofit/>
          </a:bodyPr>
          <a:lstStyle/>
          <a:p>
            <a:pPr lvl="1"/>
            <a:r>
              <a:rPr lang="en-CA" dirty="0"/>
              <a:t>Part 5 – Registry, Enforcement and Adjudication</a:t>
            </a:r>
          </a:p>
          <a:p>
            <a:pPr lvl="1"/>
            <a:r>
              <a:rPr lang="en-CA" dirty="0"/>
              <a:t>Part 6 – Application of Law</a:t>
            </a:r>
          </a:p>
          <a:p>
            <a:pPr lvl="1"/>
            <a:r>
              <a:rPr lang="en-CA" dirty="0"/>
              <a:t>Part 7 – Financial Arrangements</a:t>
            </a:r>
          </a:p>
          <a:p>
            <a:pPr lvl="1"/>
            <a:r>
              <a:rPr lang="en-CA" dirty="0"/>
              <a:t>Part 8 – Implementation </a:t>
            </a:r>
          </a:p>
          <a:p>
            <a:pPr lvl="1"/>
            <a:r>
              <a:rPr lang="en-CA" dirty="0"/>
              <a:t>Part 9 – Dispute Resolution</a:t>
            </a:r>
          </a:p>
          <a:p>
            <a:pPr lvl="1"/>
            <a:r>
              <a:rPr lang="en-CA" dirty="0"/>
              <a:t>Part 10 – Ratification</a:t>
            </a:r>
          </a:p>
          <a:p>
            <a:pPr lvl="1"/>
            <a:r>
              <a:rPr lang="en-CA" dirty="0"/>
              <a:t>Part 11 – General Provisions</a:t>
            </a:r>
          </a:p>
        </p:txBody>
      </p:sp>
      <p:sp>
        <p:nvSpPr>
          <p:cNvPr id="4" name="Slide Number Placeholder 3">
            <a:extLst>
              <a:ext uri="{FF2B5EF4-FFF2-40B4-BE49-F238E27FC236}">
                <a16:creationId xmlns:a16="http://schemas.microsoft.com/office/drawing/2014/main" id="{52D61423-ECC0-D880-E9BA-90CCB862C9D8}"/>
              </a:ext>
            </a:extLst>
          </p:cNvPr>
          <p:cNvSpPr>
            <a:spLocks noGrp="1"/>
          </p:cNvSpPr>
          <p:nvPr>
            <p:ph type="sldNum" sz="quarter" idx="12"/>
          </p:nvPr>
        </p:nvSpPr>
        <p:spPr/>
        <p:txBody>
          <a:bodyPr/>
          <a:lstStyle/>
          <a:p>
            <a:fld id="{CC712354-B87A-C643-A32E-40CC1505842A}" type="slidenum">
              <a:rPr lang="en-US" smtClean="0"/>
              <a:pPr/>
              <a:t>11</a:t>
            </a:fld>
            <a:endParaRPr lang="en-US" dirty="0"/>
          </a:p>
        </p:txBody>
      </p:sp>
    </p:spTree>
    <p:extLst>
      <p:ext uri="{BB962C8B-B14F-4D97-AF65-F5344CB8AC3E}">
        <p14:creationId xmlns:p14="http://schemas.microsoft.com/office/powerpoint/2010/main" val="55637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2201E-8352-9DAF-19D5-AB7167D0ADF0}"/>
              </a:ext>
            </a:extLst>
          </p:cNvPr>
          <p:cNvSpPr>
            <a:spLocks noGrp="1"/>
          </p:cNvSpPr>
          <p:nvPr>
            <p:ph type="title"/>
          </p:nvPr>
        </p:nvSpPr>
        <p:spPr/>
        <p:txBody>
          <a:bodyPr/>
          <a:lstStyle/>
          <a:p>
            <a:r>
              <a:rPr lang="en-CA" dirty="0"/>
              <a:t>Whereas Provisions and Part 1 – Definitions </a:t>
            </a:r>
          </a:p>
        </p:txBody>
      </p:sp>
      <p:sp>
        <p:nvSpPr>
          <p:cNvPr id="3" name="Content Placeholder 2">
            <a:extLst>
              <a:ext uri="{FF2B5EF4-FFF2-40B4-BE49-F238E27FC236}">
                <a16:creationId xmlns:a16="http://schemas.microsoft.com/office/drawing/2014/main" id="{D6961351-EB5C-624B-5066-C3D3227C2103}"/>
              </a:ext>
            </a:extLst>
          </p:cNvPr>
          <p:cNvSpPr>
            <a:spLocks noGrp="1"/>
          </p:cNvSpPr>
          <p:nvPr>
            <p:ph idx="1"/>
          </p:nvPr>
        </p:nvSpPr>
        <p:spPr/>
        <p:txBody>
          <a:bodyPr/>
          <a:lstStyle/>
          <a:p>
            <a:r>
              <a:rPr lang="en-CA" dirty="0"/>
              <a:t>The whereas provisions provide historical, political and legal context to the Jurisdiction Agreement, but are not legally binding. </a:t>
            </a:r>
          </a:p>
          <a:p>
            <a:r>
              <a:rPr lang="en-CA" dirty="0"/>
              <a:t>Part 1 contains the definitions relevant to the agreement. </a:t>
            </a:r>
          </a:p>
        </p:txBody>
      </p:sp>
      <p:sp>
        <p:nvSpPr>
          <p:cNvPr id="4" name="Slide Number Placeholder 3">
            <a:extLst>
              <a:ext uri="{FF2B5EF4-FFF2-40B4-BE49-F238E27FC236}">
                <a16:creationId xmlns:a16="http://schemas.microsoft.com/office/drawing/2014/main" id="{9C12D909-E581-D46C-7833-9EC8B057E5C0}"/>
              </a:ext>
            </a:extLst>
          </p:cNvPr>
          <p:cNvSpPr>
            <a:spLocks noGrp="1"/>
          </p:cNvSpPr>
          <p:nvPr>
            <p:ph type="sldNum" sz="quarter" idx="12"/>
          </p:nvPr>
        </p:nvSpPr>
        <p:spPr/>
        <p:txBody>
          <a:bodyPr/>
          <a:lstStyle/>
          <a:p>
            <a:fld id="{CC712354-B87A-C643-A32E-40CC1505842A}" type="slidenum">
              <a:rPr lang="en-US" smtClean="0"/>
              <a:pPr/>
              <a:t>12</a:t>
            </a:fld>
            <a:endParaRPr lang="en-US" dirty="0"/>
          </a:p>
        </p:txBody>
      </p:sp>
    </p:spTree>
    <p:extLst>
      <p:ext uri="{BB962C8B-B14F-4D97-AF65-F5344CB8AC3E}">
        <p14:creationId xmlns:p14="http://schemas.microsoft.com/office/powerpoint/2010/main" val="283090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255C-B189-5D10-F1D5-6B5DB7C3DDCC}"/>
              </a:ext>
            </a:extLst>
          </p:cNvPr>
          <p:cNvSpPr>
            <a:spLocks noGrp="1"/>
          </p:cNvSpPr>
          <p:nvPr>
            <p:ph type="title"/>
          </p:nvPr>
        </p:nvSpPr>
        <p:spPr/>
        <p:txBody>
          <a:bodyPr/>
          <a:lstStyle/>
          <a:p>
            <a:r>
              <a:rPr lang="en-CA" dirty="0"/>
              <a:t>Part 2 – Exercise of Jurisdiction</a:t>
            </a:r>
          </a:p>
        </p:txBody>
      </p:sp>
      <p:sp>
        <p:nvSpPr>
          <p:cNvPr id="3" name="Content Placeholder 2">
            <a:extLst>
              <a:ext uri="{FF2B5EF4-FFF2-40B4-BE49-F238E27FC236}">
                <a16:creationId xmlns:a16="http://schemas.microsoft.com/office/drawing/2014/main" id="{06A73299-A6B0-4B36-65CC-DF9FAD531D80}"/>
              </a:ext>
            </a:extLst>
          </p:cNvPr>
          <p:cNvSpPr>
            <a:spLocks noGrp="1"/>
          </p:cNvSpPr>
          <p:nvPr>
            <p:ph idx="1"/>
          </p:nvPr>
        </p:nvSpPr>
        <p:spPr/>
        <p:txBody>
          <a:bodyPr>
            <a:normAutofit fontScale="85000" lnSpcReduction="20000"/>
          </a:bodyPr>
          <a:lstStyle/>
          <a:p>
            <a:r>
              <a:rPr lang="en-US" dirty="0"/>
              <a:t>The parties recognize PFN’s jurisdiction over education on PFN land. This jurisdiction extends to non-member students who attend the PFN’s school(s).  </a:t>
            </a:r>
          </a:p>
          <a:p>
            <a:r>
              <a:rPr lang="en-US" dirty="0"/>
              <a:t>The PFN agrees to provide kindergarten to grade 12 education to eligible students attending the PFN’s school(s). The PFN will also pay for the education of eligible students who are enrolled in a public school, or an independent school or a school operated by or on behalf of Another First Nation, including an online school, alternate education centre, adult education centre, or early childhood learning centre offering an Education program. </a:t>
            </a:r>
          </a:p>
          <a:p>
            <a:pPr lvl="1"/>
            <a:r>
              <a:rPr lang="en-US" dirty="0"/>
              <a:t>An “eligible student” must be resident on the PFN’s reserve and must be either: (a) 4 to 21 years old and enrolled in kindergarten to grade 12, or (b) 18 years old or older and enrolled in an adult education program that is funded under the BC Tripartite Education Agreement (BCTEA) or its successor. </a:t>
            </a:r>
          </a:p>
          <a:p>
            <a:endParaRPr lang="en-CA" dirty="0"/>
          </a:p>
        </p:txBody>
      </p:sp>
      <p:sp>
        <p:nvSpPr>
          <p:cNvPr id="4" name="Slide Number Placeholder 3">
            <a:extLst>
              <a:ext uri="{FF2B5EF4-FFF2-40B4-BE49-F238E27FC236}">
                <a16:creationId xmlns:a16="http://schemas.microsoft.com/office/drawing/2014/main" id="{116C9989-6C5C-B69D-0A06-ED324284EC02}"/>
              </a:ext>
            </a:extLst>
          </p:cNvPr>
          <p:cNvSpPr>
            <a:spLocks noGrp="1"/>
          </p:cNvSpPr>
          <p:nvPr>
            <p:ph type="sldNum" sz="quarter" idx="12"/>
          </p:nvPr>
        </p:nvSpPr>
        <p:spPr/>
        <p:txBody>
          <a:bodyPr/>
          <a:lstStyle/>
          <a:p>
            <a:fld id="{CC712354-B87A-C643-A32E-40CC1505842A}" type="slidenum">
              <a:rPr lang="en-US" smtClean="0"/>
              <a:pPr/>
              <a:t>13</a:t>
            </a:fld>
            <a:endParaRPr lang="en-US" dirty="0"/>
          </a:p>
        </p:txBody>
      </p:sp>
    </p:spTree>
    <p:extLst>
      <p:ext uri="{BB962C8B-B14F-4D97-AF65-F5344CB8AC3E}">
        <p14:creationId xmlns:p14="http://schemas.microsoft.com/office/powerpoint/2010/main" val="266274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47261-3067-378B-E0D8-3E3B24F068BB}"/>
              </a:ext>
            </a:extLst>
          </p:cNvPr>
          <p:cNvSpPr>
            <a:spLocks noGrp="1"/>
          </p:cNvSpPr>
          <p:nvPr>
            <p:ph type="title"/>
          </p:nvPr>
        </p:nvSpPr>
        <p:spPr/>
        <p:txBody>
          <a:bodyPr/>
          <a:lstStyle/>
          <a:p>
            <a:r>
              <a:rPr lang="en-CA" dirty="0"/>
              <a:t>Part 2 – Exercise of Jurisdiction Cont.</a:t>
            </a:r>
          </a:p>
        </p:txBody>
      </p:sp>
      <p:sp>
        <p:nvSpPr>
          <p:cNvPr id="3" name="Content Placeholder 2">
            <a:extLst>
              <a:ext uri="{FF2B5EF4-FFF2-40B4-BE49-F238E27FC236}">
                <a16:creationId xmlns:a16="http://schemas.microsoft.com/office/drawing/2014/main" id="{8DF99BF5-C47B-E605-6211-83A95DE16ECF}"/>
              </a:ext>
            </a:extLst>
          </p:cNvPr>
          <p:cNvSpPr>
            <a:spLocks noGrp="1"/>
          </p:cNvSpPr>
          <p:nvPr>
            <p:ph idx="1"/>
          </p:nvPr>
        </p:nvSpPr>
        <p:spPr/>
        <p:txBody>
          <a:bodyPr>
            <a:normAutofit fontScale="92500" lnSpcReduction="10000"/>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PFN also agrees to provide education to students attending the PFN school(s) who live: (a) off-reserve, subject to receiving reciprocal tuition from the Province, and (b) on another First Nation’s reserve, subject to receiving funding from or on behalf of that other First Nation.</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PFN must provide the parents of non-member students with mechanisms for providing input into decisions that directly and significantly affect the rights of non-member students or their parents. These mechanisms must be included in the PFN’s law.</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PFN will provide education that supports the transfer of students to and from other schools.</a:t>
            </a:r>
            <a:endParaRPr lang="en-CA" sz="1800" dirty="0">
              <a:effectLst/>
              <a:ea typeface="Calibri" panose="020F0502020204030204" pitchFamily="34" charset="0"/>
              <a:cs typeface="Times New Roman" panose="02020603050405020304" pitchFamily="18" charset="0"/>
            </a:endParaRPr>
          </a:p>
          <a:p>
            <a:endParaRPr lang="en-CA" dirty="0"/>
          </a:p>
        </p:txBody>
      </p:sp>
      <p:sp>
        <p:nvSpPr>
          <p:cNvPr id="4" name="Slide Number Placeholder 3">
            <a:extLst>
              <a:ext uri="{FF2B5EF4-FFF2-40B4-BE49-F238E27FC236}">
                <a16:creationId xmlns:a16="http://schemas.microsoft.com/office/drawing/2014/main" id="{AC97D803-FDF8-A094-2B48-5759A5A3D23C}"/>
              </a:ext>
            </a:extLst>
          </p:cNvPr>
          <p:cNvSpPr>
            <a:spLocks noGrp="1"/>
          </p:cNvSpPr>
          <p:nvPr>
            <p:ph type="sldNum" sz="quarter" idx="12"/>
          </p:nvPr>
        </p:nvSpPr>
        <p:spPr/>
        <p:txBody>
          <a:bodyPr/>
          <a:lstStyle/>
          <a:p>
            <a:fld id="{CC712354-B87A-C643-A32E-40CC1505842A}" type="slidenum">
              <a:rPr lang="en-US" smtClean="0"/>
              <a:pPr/>
              <a:t>14</a:t>
            </a:fld>
            <a:endParaRPr lang="en-US" dirty="0"/>
          </a:p>
        </p:txBody>
      </p:sp>
    </p:spTree>
    <p:extLst>
      <p:ext uri="{BB962C8B-B14F-4D97-AF65-F5344CB8AC3E}">
        <p14:creationId xmlns:p14="http://schemas.microsoft.com/office/powerpoint/2010/main" val="697474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8C995-5DB6-7B7B-8ED6-20E1E66D88E3}"/>
              </a:ext>
            </a:extLst>
          </p:cNvPr>
          <p:cNvSpPr>
            <a:spLocks noGrp="1"/>
          </p:cNvSpPr>
          <p:nvPr>
            <p:ph type="title"/>
          </p:nvPr>
        </p:nvSpPr>
        <p:spPr/>
        <p:txBody>
          <a:bodyPr/>
          <a:lstStyle/>
          <a:p>
            <a:r>
              <a:rPr lang="en-CA" dirty="0"/>
              <a:t>Part 2 – Exercise of Jurisdiction Cont.</a:t>
            </a:r>
          </a:p>
        </p:txBody>
      </p:sp>
      <p:sp>
        <p:nvSpPr>
          <p:cNvPr id="3" name="Content Placeholder 2">
            <a:extLst>
              <a:ext uri="{FF2B5EF4-FFF2-40B4-BE49-F238E27FC236}">
                <a16:creationId xmlns:a16="http://schemas.microsoft.com/office/drawing/2014/main" id="{B9660AA7-09FB-ADE0-1EC6-3DB4B3A00450}"/>
              </a:ext>
            </a:extLst>
          </p:cNvPr>
          <p:cNvSpPr>
            <a:spLocks noGrp="1"/>
          </p:cNvSpPr>
          <p:nvPr>
            <p:ph idx="1"/>
          </p:nvPr>
        </p:nvSpPr>
        <p:spPr/>
        <p:txBody>
          <a:bodyPr>
            <a:normAutofit/>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Jurisdiction Agreement confirms the legal status of the PFN and obliges the PFN to exercise its authority in a manner consistent with the agreement, the PFN’s laws and the PFN’s law-making protocol.</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PFN’s law-making protocol must include procedures for: passing and amending education laws, challenging the validity of those laws, amending the protocol, and addressing conflicts of interest.</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5096FE3-24EC-572D-5F64-BAF7AF2AF9C6}"/>
              </a:ext>
            </a:extLst>
          </p:cNvPr>
          <p:cNvSpPr>
            <a:spLocks noGrp="1"/>
          </p:cNvSpPr>
          <p:nvPr>
            <p:ph type="sldNum" sz="quarter" idx="12"/>
          </p:nvPr>
        </p:nvSpPr>
        <p:spPr/>
        <p:txBody>
          <a:bodyPr/>
          <a:lstStyle/>
          <a:p>
            <a:fld id="{CC712354-B87A-C643-A32E-40CC1505842A}" type="slidenum">
              <a:rPr lang="en-US" smtClean="0"/>
              <a:pPr/>
              <a:t>15</a:t>
            </a:fld>
            <a:endParaRPr lang="en-US" dirty="0"/>
          </a:p>
        </p:txBody>
      </p:sp>
    </p:spTree>
    <p:extLst>
      <p:ext uri="{BB962C8B-B14F-4D97-AF65-F5344CB8AC3E}">
        <p14:creationId xmlns:p14="http://schemas.microsoft.com/office/powerpoint/2010/main" val="766051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8BAF8-74B1-4350-D2C8-4BEAC02B4F81}"/>
              </a:ext>
            </a:extLst>
          </p:cNvPr>
          <p:cNvSpPr>
            <a:spLocks noGrp="1"/>
          </p:cNvSpPr>
          <p:nvPr>
            <p:ph type="title"/>
          </p:nvPr>
        </p:nvSpPr>
        <p:spPr/>
        <p:txBody>
          <a:bodyPr/>
          <a:lstStyle/>
          <a:p>
            <a:r>
              <a:rPr lang="en-CA" dirty="0"/>
              <a:t>Part 2 – Exercise of Jurisdiction Cont.</a:t>
            </a:r>
          </a:p>
        </p:txBody>
      </p:sp>
      <p:sp>
        <p:nvSpPr>
          <p:cNvPr id="3" name="Content Placeholder 2">
            <a:extLst>
              <a:ext uri="{FF2B5EF4-FFF2-40B4-BE49-F238E27FC236}">
                <a16:creationId xmlns:a16="http://schemas.microsoft.com/office/drawing/2014/main" id="{E387B2CC-1E17-3C87-E7F1-F1E2FAC146E2}"/>
              </a:ext>
            </a:extLst>
          </p:cNvPr>
          <p:cNvSpPr>
            <a:spLocks noGrp="1"/>
          </p:cNvSpPr>
          <p:nvPr>
            <p:ph idx="1"/>
          </p:nvPr>
        </p:nvSpPr>
        <p:spPr>
          <a:xfrm>
            <a:off x="1125820" y="2244340"/>
            <a:ext cx="9603275" cy="3294576"/>
          </a:xfrm>
        </p:spPr>
        <p:txBody>
          <a:bodyPr/>
          <a:lstStyle/>
          <a:p>
            <a:r>
              <a:rPr lang="en-CA" sz="1800" dirty="0">
                <a:effectLst/>
                <a:ea typeface="Calibri" panose="020F0502020204030204" pitchFamily="34" charset="0"/>
                <a:cs typeface="Calibri" panose="020F0502020204030204" pitchFamily="34" charset="0"/>
              </a:rPr>
              <a:t>The PFN has the authority to pass education laws respecting education it provides on First Nations Land</a:t>
            </a:r>
            <a:r>
              <a:rPr lang="en-CA" sz="1800" dirty="0">
                <a:effectLst/>
                <a:ea typeface="Calibri" panose="020F0502020204030204" pitchFamily="34" charset="0"/>
                <a:cs typeface="Times New Roman" panose="02020603050405020304" pitchFamily="18" charset="0"/>
              </a:rPr>
              <a:t> </a:t>
            </a:r>
            <a:r>
              <a:rPr lang="en-CA" sz="1800" dirty="0">
                <a:effectLst/>
                <a:ea typeface="Calibri" panose="020F0502020204030204" pitchFamily="34" charset="0"/>
                <a:cs typeface="Calibri" panose="020F0502020204030204" pitchFamily="34" charset="0"/>
              </a:rPr>
              <a:t>, which includes the authority to do other things as may be necessarily incidental to the exercise of that jurisdiction.</a:t>
            </a:r>
          </a:p>
          <a:p>
            <a:r>
              <a:rPr lang="en-CA" sz="1800" dirty="0">
                <a:effectLst/>
                <a:ea typeface="Calibri" panose="020F0502020204030204" pitchFamily="34" charset="0"/>
                <a:cs typeface="Calibri" panose="020F0502020204030204" pitchFamily="34" charset="0"/>
              </a:rPr>
              <a:t>The PFN may delegate its law-making authority to the First Nations Education Authority (FNEA). The PFN may delegate its other duties (other than law-making) to another legal entity.</a:t>
            </a:r>
            <a:endParaRPr lang="en-CA" sz="1800" dirty="0">
              <a:effectLst/>
              <a:ea typeface="Calibri" panose="020F0502020204030204" pitchFamily="34" charset="0"/>
              <a:cs typeface="Times New Roman" panose="02020603050405020304" pitchFamily="18" charset="0"/>
            </a:endParaRPr>
          </a:p>
          <a:p>
            <a:endParaRPr lang="en-CA" dirty="0"/>
          </a:p>
        </p:txBody>
      </p:sp>
      <p:sp>
        <p:nvSpPr>
          <p:cNvPr id="4" name="Slide Number Placeholder 3">
            <a:extLst>
              <a:ext uri="{FF2B5EF4-FFF2-40B4-BE49-F238E27FC236}">
                <a16:creationId xmlns:a16="http://schemas.microsoft.com/office/drawing/2014/main" id="{01337755-7E2D-681A-06FA-73E48FEA1FD2}"/>
              </a:ext>
            </a:extLst>
          </p:cNvPr>
          <p:cNvSpPr>
            <a:spLocks noGrp="1"/>
          </p:cNvSpPr>
          <p:nvPr>
            <p:ph type="sldNum" sz="quarter" idx="12"/>
          </p:nvPr>
        </p:nvSpPr>
        <p:spPr/>
        <p:txBody>
          <a:bodyPr/>
          <a:lstStyle/>
          <a:p>
            <a:fld id="{CC712354-B87A-C643-A32E-40CC1505842A}" type="slidenum">
              <a:rPr lang="en-US" smtClean="0"/>
              <a:pPr/>
              <a:t>16</a:t>
            </a:fld>
            <a:endParaRPr lang="en-US" dirty="0"/>
          </a:p>
        </p:txBody>
      </p:sp>
    </p:spTree>
    <p:extLst>
      <p:ext uri="{BB962C8B-B14F-4D97-AF65-F5344CB8AC3E}">
        <p14:creationId xmlns:p14="http://schemas.microsoft.com/office/powerpoint/2010/main" val="3293475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94DE-D379-FF96-94E9-8109DDFB2E06}"/>
              </a:ext>
            </a:extLst>
          </p:cNvPr>
          <p:cNvSpPr>
            <a:spLocks noGrp="1"/>
          </p:cNvSpPr>
          <p:nvPr>
            <p:ph type="title"/>
          </p:nvPr>
        </p:nvSpPr>
        <p:spPr/>
        <p:txBody>
          <a:bodyPr/>
          <a:lstStyle/>
          <a:p>
            <a:r>
              <a:rPr lang="en-CA" dirty="0"/>
              <a:t>Part 3 – Community Education Authority</a:t>
            </a:r>
          </a:p>
        </p:txBody>
      </p:sp>
      <p:sp>
        <p:nvSpPr>
          <p:cNvPr id="3" name="Content Placeholder 2">
            <a:extLst>
              <a:ext uri="{FF2B5EF4-FFF2-40B4-BE49-F238E27FC236}">
                <a16:creationId xmlns:a16="http://schemas.microsoft.com/office/drawing/2014/main" id="{C80D09FB-C83C-BF36-A723-FB8296B4DFE1}"/>
              </a:ext>
            </a:extLst>
          </p:cNvPr>
          <p:cNvSpPr>
            <a:spLocks noGrp="1"/>
          </p:cNvSpPr>
          <p:nvPr>
            <p:ph idx="1"/>
          </p:nvPr>
        </p:nvSpPr>
        <p:spPr>
          <a:xfrm>
            <a:off x="1130270" y="2133600"/>
            <a:ext cx="9603275" cy="3570513"/>
          </a:xfrm>
        </p:spPr>
        <p:txBody>
          <a:bodyPr>
            <a:normAutofit lnSpcReduction="10000"/>
          </a:bodyPr>
          <a:lstStyle/>
          <a:p>
            <a:pPr marL="342900" lvl="0" indent="-342900">
              <a:buFont typeface="Symbol" panose="05050102010706020507" pitchFamily="18" charset="2"/>
              <a:buChar char=""/>
            </a:pPr>
            <a:r>
              <a:rPr lang="en-US" sz="1600" b="1" dirty="0"/>
              <a:t>Context:</a:t>
            </a:r>
          </a:p>
          <a:p>
            <a:pPr marL="342900" lvl="0" indent="-342900">
              <a:buFont typeface="Symbol" panose="05050102010706020507" pitchFamily="18" charset="2"/>
              <a:buChar char=""/>
            </a:pPr>
            <a:r>
              <a:rPr lang="en-US" sz="1600" dirty="0"/>
              <a:t>One of the most interesting innovations in the Jurisdiction Agreement is that a PFN may, if it chooses to, establish a separate legal entity as its Community Education Authority (CEA) under the sole authority of the First Nation’s own education law.</a:t>
            </a:r>
          </a:p>
          <a:p>
            <a:pPr marL="342900" lvl="0" indent="-342900">
              <a:buFont typeface="Symbol" panose="05050102010706020507" pitchFamily="18" charset="2"/>
              <a:buChar char=""/>
            </a:pPr>
            <a:r>
              <a:rPr lang="en-US" sz="1600" b="1" dirty="0">
                <a:effectLst/>
                <a:latin typeface="Century Gothic" panose="020B0502020202020204" pitchFamily="34" charset="0"/>
                <a:ea typeface="Calibri" panose="020F0502020204030204" pitchFamily="34" charset="0"/>
                <a:cs typeface="Calibri" panose="020F0502020204030204" pitchFamily="34" charset="0"/>
              </a:rPr>
              <a:t>Overview of Provisions:</a:t>
            </a:r>
          </a:p>
          <a:p>
            <a:pPr marL="342900" lvl="0" indent="-342900">
              <a:buFont typeface="Symbol" panose="05050102010706020507" pitchFamily="18" charset="2"/>
              <a:buChar char=""/>
            </a:pPr>
            <a:r>
              <a:rPr lang="en-CA" sz="1600" dirty="0">
                <a:effectLst/>
                <a:latin typeface="Century Gothic" panose="020B0502020202020204" pitchFamily="34" charset="0"/>
                <a:ea typeface="Calibri" panose="020F0502020204030204" pitchFamily="34" charset="0"/>
                <a:cs typeface="Calibri" panose="020F0502020204030204" pitchFamily="34" charset="0"/>
              </a:rPr>
              <a:t>The PFN may pass laws establishing a Community Education Authority (CEA) to operate its education system. Such laws must set out the powers, duties, composition and membership of the CEA.</a:t>
            </a:r>
            <a:endParaRPr lang="en-CA"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CA" sz="1600" dirty="0">
                <a:effectLst/>
                <a:latin typeface="Century Gothic" panose="020B0502020202020204" pitchFamily="34" charset="0"/>
                <a:ea typeface="Calibri" panose="020F0502020204030204" pitchFamily="34" charset="0"/>
                <a:cs typeface="Calibri" panose="020F0502020204030204" pitchFamily="34" charset="0"/>
              </a:rPr>
              <a:t>Two or more PFNs can establish a single CEA.</a:t>
            </a:r>
          </a:p>
          <a:p>
            <a:pPr marL="800100" lvl="1" indent="-342900">
              <a:buFont typeface="Symbol" panose="05050102010706020507" pitchFamily="18" charset="2"/>
              <a:buChar char=""/>
            </a:pPr>
            <a:r>
              <a:rPr lang="en-CA" sz="1600" dirty="0">
                <a:effectLst/>
                <a:latin typeface="Century Gothic" panose="020B0502020202020204" pitchFamily="34" charset="0"/>
                <a:ea typeface="Calibri" panose="020F0502020204030204" pitchFamily="34" charset="0"/>
                <a:cs typeface="Calibri" panose="020F0502020204030204" pitchFamily="34" charset="0"/>
              </a:rPr>
              <a:t>Where the PFN establishes a CEA, the CEA will have the capacity, rights, powers, and privileges of a natural person as set out in the PFN’s law and be bound by that law.</a:t>
            </a:r>
            <a:endParaRPr lang="en-CA"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9C5E71E-DC83-904A-C427-BC82BFA6EB84}"/>
              </a:ext>
            </a:extLst>
          </p:cNvPr>
          <p:cNvSpPr>
            <a:spLocks noGrp="1"/>
          </p:cNvSpPr>
          <p:nvPr>
            <p:ph type="sldNum" sz="quarter" idx="12"/>
          </p:nvPr>
        </p:nvSpPr>
        <p:spPr/>
        <p:txBody>
          <a:bodyPr/>
          <a:lstStyle/>
          <a:p>
            <a:fld id="{CC712354-B87A-C643-A32E-40CC1505842A}" type="slidenum">
              <a:rPr lang="en-US" smtClean="0"/>
              <a:pPr/>
              <a:t>17</a:t>
            </a:fld>
            <a:endParaRPr lang="en-US" dirty="0"/>
          </a:p>
        </p:txBody>
      </p:sp>
    </p:spTree>
    <p:extLst>
      <p:ext uri="{BB962C8B-B14F-4D97-AF65-F5344CB8AC3E}">
        <p14:creationId xmlns:p14="http://schemas.microsoft.com/office/powerpoint/2010/main" val="330270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FA84-9562-90AF-CAB5-143222E17A89}"/>
              </a:ext>
            </a:extLst>
          </p:cNvPr>
          <p:cNvSpPr>
            <a:spLocks noGrp="1"/>
          </p:cNvSpPr>
          <p:nvPr>
            <p:ph type="title"/>
          </p:nvPr>
        </p:nvSpPr>
        <p:spPr/>
        <p:txBody>
          <a:bodyPr/>
          <a:lstStyle/>
          <a:p>
            <a:r>
              <a:rPr lang="en-CA" dirty="0"/>
              <a:t>Part 3 – Community Education Authority Cont.</a:t>
            </a:r>
          </a:p>
        </p:txBody>
      </p:sp>
      <p:sp>
        <p:nvSpPr>
          <p:cNvPr id="3" name="Content Placeholder 2">
            <a:extLst>
              <a:ext uri="{FF2B5EF4-FFF2-40B4-BE49-F238E27FC236}">
                <a16:creationId xmlns:a16="http://schemas.microsoft.com/office/drawing/2014/main" id="{0EE8ACA1-EC3D-1EDA-19AA-6BA34C9A86DF}"/>
              </a:ext>
            </a:extLst>
          </p:cNvPr>
          <p:cNvSpPr>
            <a:spLocks noGrp="1"/>
          </p:cNvSpPr>
          <p:nvPr>
            <p:ph idx="1"/>
          </p:nvPr>
        </p:nvSpPr>
        <p:spPr/>
        <p:txBody>
          <a:bodyPr/>
          <a:lstStyle/>
          <a:p>
            <a:pPr marL="342900" lvl="0" indent="-342900">
              <a:buFont typeface="Symbol" panose="05050102010706020507" pitchFamily="18" charset="2"/>
              <a:buChar char=""/>
            </a:pPr>
            <a:r>
              <a:rPr lang="en-CA" sz="2000" dirty="0">
                <a:effectLst/>
                <a:ea typeface="Calibri" panose="020F0502020204030204" pitchFamily="34" charset="0"/>
                <a:cs typeface="Calibri" panose="020F0502020204030204" pitchFamily="34" charset="0"/>
              </a:rPr>
              <a:t>Instead of establishing a CEA under its own law, the PFN may identify an existing or new legal entity established under federal or provincial law as its CEA (e.g. a society under the BC </a:t>
            </a:r>
            <a:r>
              <a:rPr lang="en-CA" sz="2000" i="1" dirty="0">
                <a:effectLst/>
                <a:ea typeface="Calibri" panose="020F0502020204030204" pitchFamily="34" charset="0"/>
                <a:cs typeface="Calibri" panose="020F0502020204030204" pitchFamily="34" charset="0"/>
              </a:rPr>
              <a:t>Societies Act</a:t>
            </a:r>
            <a:r>
              <a:rPr lang="en-CA" sz="2000" dirty="0">
                <a:effectLst/>
                <a:ea typeface="Calibri" panose="020F0502020204030204" pitchFamily="34" charset="0"/>
                <a:cs typeface="Calibri" panose="020F0502020204030204" pitchFamily="34" charset="0"/>
              </a:rPr>
              <a:t>). The PFN may provide the CEA with additional powers, but these may not be inconsistent with the law under which the CEA was established as a legal entity.</a:t>
            </a:r>
          </a:p>
          <a:p>
            <a:pPr marL="342900" lvl="0" indent="-342900">
              <a:buFont typeface="Symbol" panose="05050102010706020507" pitchFamily="18" charset="2"/>
              <a:buChar char=""/>
            </a:pPr>
            <a:r>
              <a:rPr lang="en-CA" b="1" dirty="0">
                <a:ea typeface="Calibri" panose="020F0502020204030204" pitchFamily="34" charset="0"/>
                <a:cs typeface="Calibri" panose="020F0502020204030204" pitchFamily="34" charset="0"/>
              </a:rPr>
              <a:t>Note: </a:t>
            </a:r>
            <a:r>
              <a:rPr lang="en-CA" dirty="0">
                <a:ea typeface="Calibri" panose="020F0502020204030204" pitchFamily="34" charset="0"/>
                <a:cs typeface="Calibri" panose="020F0502020204030204" pitchFamily="34" charset="0"/>
              </a:rPr>
              <a:t>FNESC has additional resources regarding the various pathways First Nations have for implementing jurisdiction over education in their communities.</a:t>
            </a:r>
            <a:endParaRPr lang="en-CA" sz="2000" dirty="0">
              <a:effectLst/>
              <a:ea typeface="Calibri" panose="020F0502020204030204" pitchFamily="34" charset="0"/>
              <a:cs typeface="Times New Roman" panose="02020603050405020304" pitchFamily="18" charset="0"/>
            </a:endParaRPr>
          </a:p>
          <a:p>
            <a:endParaRPr lang="en-CA" dirty="0"/>
          </a:p>
        </p:txBody>
      </p:sp>
      <p:sp>
        <p:nvSpPr>
          <p:cNvPr id="4" name="Slide Number Placeholder 3">
            <a:extLst>
              <a:ext uri="{FF2B5EF4-FFF2-40B4-BE49-F238E27FC236}">
                <a16:creationId xmlns:a16="http://schemas.microsoft.com/office/drawing/2014/main" id="{0C83BDDB-EB47-7BE1-E362-E0E80A58008D}"/>
              </a:ext>
            </a:extLst>
          </p:cNvPr>
          <p:cNvSpPr>
            <a:spLocks noGrp="1"/>
          </p:cNvSpPr>
          <p:nvPr>
            <p:ph type="sldNum" sz="quarter" idx="12"/>
          </p:nvPr>
        </p:nvSpPr>
        <p:spPr/>
        <p:txBody>
          <a:bodyPr/>
          <a:lstStyle/>
          <a:p>
            <a:fld id="{CC712354-B87A-C643-A32E-40CC1505842A}" type="slidenum">
              <a:rPr lang="en-US" smtClean="0"/>
              <a:pPr/>
              <a:t>18</a:t>
            </a:fld>
            <a:endParaRPr lang="en-US" dirty="0"/>
          </a:p>
        </p:txBody>
      </p:sp>
    </p:spTree>
    <p:extLst>
      <p:ext uri="{BB962C8B-B14F-4D97-AF65-F5344CB8AC3E}">
        <p14:creationId xmlns:p14="http://schemas.microsoft.com/office/powerpoint/2010/main" val="1491088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85A0-AAD5-EF34-7ECA-E1995D50D795}"/>
              </a:ext>
            </a:extLst>
          </p:cNvPr>
          <p:cNvSpPr>
            <a:spLocks noGrp="1"/>
          </p:cNvSpPr>
          <p:nvPr>
            <p:ph type="title"/>
          </p:nvPr>
        </p:nvSpPr>
        <p:spPr/>
        <p:txBody>
          <a:bodyPr/>
          <a:lstStyle/>
          <a:p>
            <a:r>
              <a:rPr lang="en-CA" dirty="0"/>
              <a:t>Part 4 – First Nations Education Authority (FNEA)</a:t>
            </a:r>
          </a:p>
        </p:txBody>
      </p:sp>
      <p:sp>
        <p:nvSpPr>
          <p:cNvPr id="3" name="Content Placeholder 2">
            <a:extLst>
              <a:ext uri="{FF2B5EF4-FFF2-40B4-BE49-F238E27FC236}">
                <a16:creationId xmlns:a16="http://schemas.microsoft.com/office/drawing/2014/main" id="{5DBF718F-86EF-E591-5D12-E4C3233B0FEC}"/>
              </a:ext>
            </a:extLst>
          </p:cNvPr>
          <p:cNvSpPr>
            <a:spLocks noGrp="1"/>
          </p:cNvSpPr>
          <p:nvPr>
            <p:ph idx="1"/>
          </p:nvPr>
        </p:nvSpPr>
        <p:spPr/>
        <p:txBody>
          <a:bodyPr>
            <a:normAutofit fontScale="92500" lnSpcReduction="10000"/>
          </a:bodyPr>
          <a:lstStyle/>
          <a:p>
            <a:r>
              <a:rPr lang="en-CA" sz="1800" b="1" dirty="0">
                <a:effectLst/>
                <a:ea typeface="Calibri" panose="020F0502020204030204" pitchFamily="34" charset="0"/>
                <a:cs typeface="Calibri" panose="020F0502020204030204" pitchFamily="34" charset="0"/>
              </a:rPr>
              <a:t>Context:</a:t>
            </a:r>
            <a:endParaRPr lang="en-CA" sz="1800" dirty="0">
              <a:effectLst/>
              <a:ea typeface="Calibri" panose="020F0502020204030204" pitchFamily="34" charset="0"/>
              <a:cs typeface="Calibri" panose="020F0502020204030204" pitchFamily="34" charset="0"/>
            </a:endParaRPr>
          </a:p>
          <a:p>
            <a:r>
              <a:rPr lang="en-CA" sz="1800" dirty="0">
                <a:effectLst/>
                <a:ea typeface="Calibri" panose="020F0502020204030204" pitchFamily="34" charset="0"/>
                <a:cs typeface="Calibri" panose="020F0502020204030204" pitchFamily="34" charset="0"/>
              </a:rPr>
              <a:t>The First Nations Education Authority (FNEA) is a regulatory body </a:t>
            </a:r>
            <a:r>
              <a:rPr lang="en-CA" sz="1800" dirty="0">
                <a:ea typeface="Calibri" panose="020F0502020204030204" pitchFamily="34" charset="0"/>
                <a:cs typeface="Calibri" panose="020F0502020204030204" pitchFamily="34" charset="0"/>
              </a:rPr>
              <a:t>with a board of Directors appointed by PFNs.</a:t>
            </a:r>
          </a:p>
          <a:p>
            <a:r>
              <a:rPr lang="en-CA" sz="1800" dirty="0">
                <a:ea typeface="Calibri" panose="020F0502020204030204" pitchFamily="34" charset="0"/>
                <a:cs typeface="Calibri" panose="020F0502020204030204" pitchFamily="34" charset="0"/>
              </a:rPr>
              <a:t>A more detailed PPT exists regarding FNEA and the Education Co-Management Agreement. The following slides provide an overview of the provisions relating to FNEA in the Jurisdiction Agreement.</a:t>
            </a:r>
            <a:endParaRPr lang="en-CA" sz="1800" dirty="0">
              <a:effectLst/>
              <a:ea typeface="Calibri" panose="020F0502020204030204" pitchFamily="34" charset="0"/>
              <a:cs typeface="Calibri" panose="020F0502020204030204" pitchFamily="34" charset="0"/>
            </a:endParaRPr>
          </a:p>
          <a:p>
            <a:r>
              <a:rPr lang="en-CA" sz="1800" b="1" dirty="0">
                <a:ea typeface="Calibri" panose="020F0502020204030204" pitchFamily="34" charset="0"/>
                <a:cs typeface="Calibri" panose="020F0502020204030204" pitchFamily="34" charset="0"/>
              </a:rPr>
              <a:t>Overview of Provisions:</a:t>
            </a:r>
            <a:endParaRPr lang="en-CA" sz="1800" b="1" dirty="0">
              <a:effectLst/>
              <a:ea typeface="Calibri" panose="020F0502020204030204" pitchFamily="34" charset="0"/>
              <a:cs typeface="Calibri" panose="020F0502020204030204" pitchFamily="34" charset="0"/>
            </a:endParaRPr>
          </a:p>
          <a:p>
            <a:r>
              <a:rPr lang="en-CA" sz="1800" dirty="0">
                <a:effectLst/>
                <a:ea typeface="Calibri" panose="020F0502020204030204" pitchFamily="34" charset="0"/>
                <a:cs typeface="Calibri" panose="020F0502020204030204" pitchFamily="34" charset="0"/>
              </a:rPr>
              <a:t>On the Effective Date, the PFN must appoint two directors to sit on the collective </a:t>
            </a:r>
            <a:r>
              <a:rPr lang="en-CA" sz="1800" dirty="0">
                <a:ea typeface="Calibri" panose="020F0502020204030204" pitchFamily="34" charset="0"/>
                <a:cs typeface="Calibri" panose="020F0502020204030204" pitchFamily="34" charset="0"/>
              </a:rPr>
              <a:t>FNEA board. </a:t>
            </a:r>
            <a:r>
              <a:rPr lang="en-CA" sz="1800" dirty="0">
                <a:effectLst/>
                <a:ea typeface="Calibri" panose="020F0502020204030204" pitchFamily="34" charset="0"/>
                <a:cs typeface="Calibri" panose="020F0502020204030204" pitchFamily="34" charset="0"/>
              </a:rPr>
              <a:t>One of the two directors must be a member of the PFN.</a:t>
            </a:r>
            <a:endParaRPr lang="en-CA" sz="1800" dirty="0">
              <a:effectLst/>
              <a:ea typeface="Calibri" panose="020F0502020204030204" pitchFamily="34" charset="0"/>
              <a:cs typeface="Times New Roman" panose="02020603050405020304" pitchFamily="18" charset="0"/>
            </a:endParaRPr>
          </a:p>
          <a:p>
            <a:endParaRPr lang="en-CA" dirty="0"/>
          </a:p>
        </p:txBody>
      </p:sp>
      <p:sp>
        <p:nvSpPr>
          <p:cNvPr id="4" name="Slide Number Placeholder 3">
            <a:extLst>
              <a:ext uri="{FF2B5EF4-FFF2-40B4-BE49-F238E27FC236}">
                <a16:creationId xmlns:a16="http://schemas.microsoft.com/office/drawing/2014/main" id="{634B8B6B-0E12-5447-CD6C-B8CC8357B349}"/>
              </a:ext>
            </a:extLst>
          </p:cNvPr>
          <p:cNvSpPr>
            <a:spLocks noGrp="1"/>
          </p:cNvSpPr>
          <p:nvPr>
            <p:ph type="sldNum" sz="quarter" idx="12"/>
          </p:nvPr>
        </p:nvSpPr>
        <p:spPr/>
        <p:txBody>
          <a:bodyPr/>
          <a:lstStyle/>
          <a:p>
            <a:fld id="{CC712354-B87A-C643-A32E-40CC1505842A}" type="slidenum">
              <a:rPr lang="en-US" smtClean="0"/>
              <a:pPr/>
              <a:t>19</a:t>
            </a:fld>
            <a:endParaRPr lang="en-US" dirty="0"/>
          </a:p>
        </p:txBody>
      </p:sp>
    </p:spTree>
    <p:extLst>
      <p:ext uri="{BB962C8B-B14F-4D97-AF65-F5344CB8AC3E}">
        <p14:creationId xmlns:p14="http://schemas.microsoft.com/office/powerpoint/2010/main" val="387374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57F17-D002-4EB8-A866-0AC25A39E4FE}"/>
              </a:ext>
            </a:extLst>
          </p:cNvPr>
          <p:cNvSpPr>
            <a:spLocks noGrp="1"/>
          </p:cNvSpPr>
          <p:nvPr>
            <p:ph type="title"/>
          </p:nvPr>
        </p:nvSpPr>
        <p:spPr>
          <a:xfrm>
            <a:off x="1125820" y="651335"/>
            <a:ext cx="9603275" cy="1049235"/>
          </a:xfrm>
        </p:spPr>
        <p:txBody>
          <a:bodyPr/>
          <a:lstStyle/>
          <a:p>
            <a:r>
              <a:rPr lang="en-CA" dirty="0"/>
              <a:t>Suggested Procedure for Discussion and Questions</a:t>
            </a:r>
          </a:p>
        </p:txBody>
      </p:sp>
      <p:sp>
        <p:nvSpPr>
          <p:cNvPr id="3" name="Content Placeholder 2">
            <a:extLst>
              <a:ext uri="{FF2B5EF4-FFF2-40B4-BE49-F238E27FC236}">
                <a16:creationId xmlns:a16="http://schemas.microsoft.com/office/drawing/2014/main" id="{70F5F004-1D5D-4E9A-86BC-563A02EE4FA8}"/>
              </a:ext>
            </a:extLst>
          </p:cNvPr>
          <p:cNvSpPr>
            <a:spLocks noGrp="1"/>
          </p:cNvSpPr>
          <p:nvPr>
            <p:ph idx="1"/>
          </p:nvPr>
        </p:nvSpPr>
        <p:spPr>
          <a:xfrm>
            <a:off x="1130270" y="2505075"/>
            <a:ext cx="9603275" cy="2961270"/>
          </a:xfrm>
        </p:spPr>
        <p:txBody>
          <a:bodyPr/>
          <a:lstStyle/>
          <a:p>
            <a:r>
              <a:rPr lang="en-CA" dirty="0"/>
              <a:t>After each section there will be an allotted time for questions and discussion.</a:t>
            </a:r>
          </a:p>
          <a:p>
            <a:pPr marL="0" indent="0">
              <a:buNone/>
            </a:pPr>
            <a:endParaRPr lang="en-CA" dirty="0"/>
          </a:p>
          <a:p>
            <a:r>
              <a:rPr lang="en-CA" dirty="0"/>
              <a:t>If questions come up during the slides, please record them in the Zoom chat and they will be collected by the discussion moderators. </a:t>
            </a:r>
          </a:p>
        </p:txBody>
      </p:sp>
      <p:sp>
        <p:nvSpPr>
          <p:cNvPr id="4" name="Slide Number Placeholder 3">
            <a:extLst>
              <a:ext uri="{FF2B5EF4-FFF2-40B4-BE49-F238E27FC236}">
                <a16:creationId xmlns:a16="http://schemas.microsoft.com/office/drawing/2014/main" id="{BC784869-5529-48DD-937F-D0D3C54586E4}"/>
              </a:ext>
            </a:extLst>
          </p:cNvPr>
          <p:cNvSpPr>
            <a:spLocks noGrp="1"/>
          </p:cNvSpPr>
          <p:nvPr>
            <p:ph type="sldNum" sz="quarter" idx="12"/>
          </p:nvPr>
        </p:nvSpPr>
        <p:spPr/>
        <p:txBody>
          <a:bodyPr/>
          <a:lstStyle/>
          <a:p>
            <a:fld id="{CC712354-B87A-C643-A32E-40CC1505842A}" type="slidenum">
              <a:rPr lang="en-US" smtClean="0"/>
              <a:pPr/>
              <a:t>2</a:t>
            </a:fld>
            <a:endParaRPr lang="en-US" dirty="0"/>
          </a:p>
        </p:txBody>
      </p:sp>
    </p:spTree>
    <p:extLst>
      <p:ext uri="{BB962C8B-B14F-4D97-AF65-F5344CB8AC3E}">
        <p14:creationId xmlns:p14="http://schemas.microsoft.com/office/powerpoint/2010/main" val="3220690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85A0-AAD5-EF34-7ECA-E1995D50D795}"/>
              </a:ext>
            </a:extLst>
          </p:cNvPr>
          <p:cNvSpPr>
            <a:spLocks noGrp="1"/>
          </p:cNvSpPr>
          <p:nvPr>
            <p:ph type="title"/>
          </p:nvPr>
        </p:nvSpPr>
        <p:spPr/>
        <p:txBody>
          <a:bodyPr/>
          <a:lstStyle/>
          <a:p>
            <a:r>
              <a:rPr lang="en-CA" dirty="0"/>
              <a:t>Part 4 – FNEA Cont.</a:t>
            </a:r>
          </a:p>
        </p:txBody>
      </p:sp>
      <p:sp>
        <p:nvSpPr>
          <p:cNvPr id="3" name="Content Placeholder 2">
            <a:extLst>
              <a:ext uri="{FF2B5EF4-FFF2-40B4-BE49-F238E27FC236}">
                <a16:creationId xmlns:a16="http://schemas.microsoft.com/office/drawing/2014/main" id="{5DBF718F-86EF-E591-5D12-E4C3233B0FEC}"/>
              </a:ext>
            </a:extLst>
          </p:cNvPr>
          <p:cNvSpPr>
            <a:spLocks noGrp="1"/>
          </p:cNvSpPr>
          <p:nvPr>
            <p:ph idx="1"/>
          </p:nvPr>
        </p:nvSpPr>
        <p:spPr/>
        <p:txBody>
          <a:bodyPr>
            <a:normAutofit/>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responsibilities of FNEA include:</a:t>
            </a:r>
            <a:endParaRPr lang="en-CA"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dirty="0">
                <a:effectLst/>
                <a:ea typeface="Calibri" panose="020F0502020204030204" pitchFamily="34" charset="0"/>
                <a:cs typeface="Calibri" panose="020F0502020204030204" pitchFamily="34" charset="0"/>
              </a:rPr>
              <a:t>assisting the PFN in developing the capacity to provide education,</a:t>
            </a:r>
            <a:endParaRPr lang="en-CA"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dirty="0">
                <a:effectLst/>
                <a:ea typeface="Calibri" panose="020F0502020204030204" pitchFamily="34" charset="0"/>
                <a:cs typeface="Calibri" panose="020F0502020204030204" pitchFamily="34" charset="0"/>
              </a:rPr>
              <a:t>establishing standards for curriculum and exams for courses provided by the PFN that are necessary to meet graduation requirements,</a:t>
            </a:r>
            <a:endParaRPr lang="en-CA"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dirty="0">
                <a:effectLst/>
                <a:ea typeface="Calibri" panose="020F0502020204030204" pitchFamily="34" charset="0"/>
                <a:cs typeface="Calibri" panose="020F0502020204030204" pitchFamily="34" charset="0"/>
              </a:rPr>
              <a:t>providing a teacher certification process for teachers in the PFN’s school</a:t>
            </a:r>
            <a:r>
              <a:rPr lang="en-CA" sz="1100" dirty="0">
                <a:effectLst/>
                <a:ea typeface="Calibri" panose="020F0502020204030204" pitchFamily="34" charset="0"/>
                <a:cs typeface="Times New Roman" panose="02020603050405020304" pitchFamily="18" charset="0"/>
              </a:rPr>
              <a:t> </a:t>
            </a:r>
            <a:r>
              <a:rPr lang="en-CA" dirty="0">
                <a:effectLst/>
                <a:ea typeface="Calibri" panose="020F0502020204030204" pitchFamily="34" charset="0"/>
                <a:cs typeface="Calibri" panose="020F0502020204030204" pitchFamily="34" charset="0"/>
              </a:rPr>
              <a:t>(other than teachers who teach only the PFN’s language and culture), and</a:t>
            </a:r>
            <a:endParaRPr lang="en-CA"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dirty="0">
                <a:effectLst/>
                <a:ea typeface="Calibri" panose="020F0502020204030204" pitchFamily="34" charset="0"/>
                <a:cs typeface="Calibri" panose="020F0502020204030204" pitchFamily="34" charset="0"/>
              </a:rPr>
              <a:t>providing for the certification of the PFN’s school(s).</a:t>
            </a:r>
            <a:endParaRPr lang="en-CA" sz="20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34B8B6B-0E12-5447-CD6C-B8CC8357B349}"/>
              </a:ext>
            </a:extLst>
          </p:cNvPr>
          <p:cNvSpPr>
            <a:spLocks noGrp="1"/>
          </p:cNvSpPr>
          <p:nvPr>
            <p:ph type="sldNum" sz="quarter" idx="12"/>
          </p:nvPr>
        </p:nvSpPr>
        <p:spPr/>
        <p:txBody>
          <a:bodyPr/>
          <a:lstStyle/>
          <a:p>
            <a:fld id="{CC712354-B87A-C643-A32E-40CC1505842A}" type="slidenum">
              <a:rPr lang="en-US" smtClean="0"/>
              <a:pPr/>
              <a:t>20</a:t>
            </a:fld>
            <a:endParaRPr lang="en-US" dirty="0"/>
          </a:p>
        </p:txBody>
      </p:sp>
    </p:spTree>
    <p:extLst>
      <p:ext uri="{BB962C8B-B14F-4D97-AF65-F5344CB8AC3E}">
        <p14:creationId xmlns:p14="http://schemas.microsoft.com/office/powerpoint/2010/main" val="284158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B114-535B-6E02-34E6-07FBD4BADE8C}"/>
              </a:ext>
            </a:extLst>
          </p:cNvPr>
          <p:cNvSpPr>
            <a:spLocks noGrp="1"/>
          </p:cNvSpPr>
          <p:nvPr>
            <p:ph type="title"/>
          </p:nvPr>
        </p:nvSpPr>
        <p:spPr/>
        <p:txBody>
          <a:bodyPr/>
          <a:lstStyle/>
          <a:p>
            <a:r>
              <a:rPr lang="en-CA" dirty="0"/>
              <a:t>Part 4 – FNEA Cont.</a:t>
            </a:r>
          </a:p>
        </p:txBody>
      </p:sp>
      <p:sp>
        <p:nvSpPr>
          <p:cNvPr id="3" name="Content Placeholder 2">
            <a:extLst>
              <a:ext uri="{FF2B5EF4-FFF2-40B4-BE49-F238E27FC236}">
                <a16:creationId xmlns:a16="http://schemas.microsoft.com/office/drawing/2014/main" id="{2CA52C23-5C36-E41A-4EA7-473D7BC9AA8F}"/>
              </a:ext>
            </a:extLst>
          </p:cNvPr>
          <p:cNvSpPr>
            <a:spLocks noGrp="1"/>
          </p:cNvSpPr>
          <p:nvPr>
            <p:ph idx="1"/>
          </p:nvPr>
        </p:nvSpPr>
        <p:spPr/>
        <p:txBody>
          <a:bodyPr>
            <a:normAutofit lnSpcReduction="10000"/>
          </a:bodyPr>
          <a:lstStyle/>
          <a:p>
            <a:pPr marL="342900" lvl="0" indent="-342900">
              <a:buFont typeface="Symbol" panose="05050102010706020507" pitchFamily="18" charset="2"/>
              <a:buChar char=""/>
            </a:pPr>
            <a:r>
              <a:rPr lang="en-CA" sz="1600" dirty="0">
                <a:effectLst/>
                <a:latin typeface="Century Gothic" panose="020B0502020202020204" pitchFamily="34" charset="0"/>
                <a:ea typeface="Calibri" panose="020F0502020204030204" pitchFamily="34" charset="0"/>
                <a:cs typeface="Calibri" panose="020F0502020204030204" pitchFamily="34" charset="0"/>
              </a:rPr>
              <a:t>The PFN can only pass its education laws after it has signed the Education Co-Management Agreement with FNEA.</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600" dirty="0">
                <a:effectLst/>
                <a:latin typeface="Century Gothic" panose="020B0502020202020204" pitchFamily="34" charset="0"/>
                <a:ea typeface="Calibri" panose="020F0502020204030204" pitchFamily="34" charset="0"/>
                <a:cs typeface="Calibri" panose="020F0502020204030204" pitchFamily="34" charset="0"/>
              </a:rPr>
              <a:t>The Co-Management Agreement between the PFN and FNEA will address:</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600" dirty="0">
                <a:effectLst/>
                <a:latin typeface="Century Gothic" panose="020B0502020202020204" pitchFamily="34" charset="0"/>
                <a:ea typeface="Calibri" panose="020F0502020204030204" pitchFamily="34" charset="0"/>
                <a:cs typeface="Calibri" panose="020F0502020204030204" pitchFamily="34" charset="0"/>
              </a:rPr>
              <a:t>FNEA’s key responsibilities (i.e. establishing standards and grad requirements, teacher certification and school certification), and</a:t>
            </a:r>
            <a:endParaRPr lang="en-CA" dirty="0">
              <a:effectLst/>
              <a:latin typeface="Century Gothic" panose="020B050202020202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600" dirty="0">
                <a:effectLst/>
                <a:latin typeface="Century Gothic" panose="020B0502020202020204" pitchFamily="34" charset="0"/>
                <a:ea typeface="Calibri" panose="020F0502020204030204" pitchFamily="34" charset="0"/>
                <a:cs typeface="Calibri" panose="020F0502020204030204" pitchFamily="34" charset="0"/>
              </a:rPr>
              <a:t>the incorporation by reference in the PFN law of the process, standards and requirements regarding FNEA’s key responsibilities.</a:t>
            </a:r>
            <a:endParaRPr lang="en-CA"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600" dirty="0">
                <a:effectLst/>
                <a:latin typeface="Century Gothic" panose="020B0502020202020204" pitchFamily="34" charset="0"/>
                <a:ea typeface="Calibri" panose="020F0502020204030204" pitchFamily="34" charset="0"/>
                <a:cs typeface="Calibri" panose="020F0502020204030204" pitchFamily="34" charset="0"/>
              </a:rPr>
              <a:t>Note: “Standards” for curriculum and exams for courses required to graduate include both graduation requirements and the process for evaluating locally developed First Nation courses that are required for graduation.</a:t>
            </a:r>
            <a:endParaRPr lang="en-CA" sz="1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A126C61-2D43-150A-5186-4FA6EBA44865}"/>
              </a:ext>
            </a:extLst>
          </p:cNvPr>
          <p:cNvSpPr>
            <a:spLocks noGrp="1"/>
          </p:cNvSpPr>
          <p:nvPr>
            <p:ph type="sldNum" sz="quarter" idx="12"/>
          </p:nvPr>
        </p:nvSpPr>
        <p:spPr/>
        <p:txBody>
          <a:bodyPr/>
          <a:lstStyle/>
          <a:p>
            <a:fld id="{CC712354-B87A-C643-A32E-40CC1505842A}" type="slidenum">
              <a:rPr lang="en-US" smtClean="0"/>
              <a:pPr/>
              <a:t>21</a:t>
            </a:fld>
            <a:endParaRPr lang="en-US" dirty="0"/>
          </a:p>
        </p:txBody>
      </p:sp>
    </p:spTree>
    <p:extLst>
      <p:ext uri="{BB962C8B-B14F-4D97-AF65-F5344CB8AC3E}">
        <p14:creationId xmlns:p14="http://schemas.microsoft.com/office/powerpoint/2010/main" val="4021757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9352-7ADB-7692-3090-A2B45277523F}"/>
              </a:ext>
            </a:extLst>
          </p:cNvPr>
          <p:cNvSpPr>
            <a:spLocks noGrp="1"/>
          </p:cNvSpPr>
          <p:nvPr>
            <p:ph type="title"/>
          </p:nvPr>
        </p:nvSpPr>
        <p:spPr/>
        <p:txBody>
          <a:bodyPr/>
          <a:lstStyle/>
          <a:p>
            <a:r>
              <a:rPr lang="en-CA" dirty="0"/>
              <a:t>Part 5 – Registry, Enforcement and Adjudication</a:t>
            </a:r>
          </a:p>
        </p:txBody>
      </p:sp>
      <p:sp>
        <p:nvSpPr>
          <p:cNvPr id="3" name="Content Placeholder 2">
            <a:extLst>
              <a:ext uri="{FF2B5EF4-FFF2-40B4-BE49-F238E27FC236}">
                <a16:creationId xmlns:a16="http://schemas.microsoft.com/office/drawing/2014/main" id="{A66C5FCB-E71D-8B76-168F-36866E0276FF}"/>
              </a:ext>
            </a:extLst>
          </p:cNvPr>
          <p:cNvSpPr>
            <a:spLocks noGrp="1"/>
          </p:cNvSpPr>
          <p:nvPr>
            <p:ph idx="1"/>
          </p:nvPr>
        </p:nvSpPr>
        <p:spPr/>
        <p:txBody>
          <a:bodyPr>
            <a:normAutofit fontScale="85000" lnSpcReduction="10000"/>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PFN must establish and maintain a law registry. When the PFN passes an education law, it must provide copies to Canada and BC.</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PFN must establish processes for appeal or review of administrative decisions made by the PFN Council or CEA. Those appeal processes may include an appeal to the BC Supreme Court.</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Disputes between individuals under a PFN education law may be heard by the BC Supreme Court.</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PFN may appoint officials to enforce their education laws. </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Violations of PFN education laws may be brought before the BC Provincial Court in accordance with summary conviction procedures. The PFN may retain a prosecutor or enter into an agreement with Canada or BC to prosecute offences under PFN education laws.</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6F46BCA-9016-9441-13D2-78B5D2ABB4BA}"/>
              </a:ext>
            </a:extLst>
          </p:cNvPr>
          <p:cNvSpPr>
            <a:spLocks noGrp="1"/>
          </p:cNvSpPr>
          <p:nvPr>
            <p:ph type="sldNum" sz="quarter" idx="12"/>
          </p:nvPr>
        </p:nvSpPr>
        <p:spPr/>
        <p:txBody>
          <a:bodyPr/>
          <a:lstStyle/>
          <a:p>
            <a:fld id="{CC712354-B87A-C643-A32E-40CC1505842A}" type="slidenum">
              <a:rPr lang="en-US" smtClean="0"/>
              <a:pPr/>
              <a:t>22</a:t>
            </a:fld>
            <a:endParaRPr lang="en-US" dirty="0"/>
          </a:p>
        </p:txBody>
      </p:sp>
    </p:spTree>
    <p:extLst>
      <p:ext uri="{BB962C8B-B14F-4D97-AF65-F5344CB8AC3E}">
        <p14:creationId xmlns:p14="http://schemas.microsoft.com/office/powerpoint/2010/main" val="1850695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7AE4-9436-1224-1DCC-E43E56495FB5}"/>
              </a:ext>
            </a:extLst>
          </p:cNvPr>
          <p:cNvSpPr>
            <a:spLocks noGrp="1"/>
          </p:cNvSpPr>
          <p:nvPr>
            <p:ph type="title"/>
          </p:nvPr>
        </p:nvSpPr>
        <p:spPr/>
        <p:txBody>
          <a:bodyPr/>
          <a:lstStyle/>
          <a:p>
            <a:r>
              <a:rPr lang="en-CA" dirty="0"/>
              <a:t>Part 6 – Application of Laws</a:t>
            </a:r>
          </a:p>
        </p:txBody>
      </p:sp>
      <p:sp>
        <p:nvSpPr>
          <p:cNvPr id="3" name="Content Placeholder 2">
            <a:extLst>
              <a:ext uri="{FF2B5EF4-FFF2-40B4-BE49-F238E27FC236}">
                <a16:creationId xmlns:a16="http://schemas.microsoft.com/office/drawing/2014/main" id="{B7939BBB-9493-5BCF-7542-58E5EDBB7320}"/>
              </a:ext>
            </a:extLst>
          </p:cNvPr>
          <p:cNvSpPr>
            <a:spLocks noGrp="1"/>
          </p:cNvSpPr>
          <p:nvPr>
            <p:ph idx="1"/>
          </p:nvPr>
        </p:nvSpPr>
        <p:spPr/>
        <p:txBody>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Federal laws continue to apply alongside PFN education laws. In the event of a conflict between the two, the PFN law will prevail on PFN land, with some exceptions (e.g. federal laws in relation to matters of overriding national importance).</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PFN education laws must be consistent with the Jurisdiction Agreement.</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PFN education laws do not apply to Canada.</a:t>
            </a:r>
          </a:p>
          <a:p>
            <a:pPr marL="34290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Jurisdiction Agreement prevails over the PFN’s law-making protocol to the extent of any inconsistency.</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2A3FA84-5CD5-3597-9F1F-E0127979A83F}"/>
              </a:ext>
            </a:extLst>
          </p:cNvPr>
          <p:cNvSpPr>
            <a:spLocks noGrp="1"/>
          </p:cNvSpPr>
          <p:nvPr>
            <p:ph type="sldNum" sz="quarter" idx="12"/>
          </p:nvPr>
        </p:nvSpPr>
        <p:spPr/>
        <p:txBody>
          <a:bodyPr/>
          <a:lstStyle/>
          <a:p>
            <a:fld id="{CC712354-B87A-C643-A32E-40CC1505842A}" type="slidenum">
              <a:rPr lang="en-US" smtClean="0"/>
              <a:pPr/>
              <a:t>23</a:t>
            </a:fld>
            <a:endParaRPr lang="en-US" dirty="0"/>
          </a:p>
        </p:txBody>
      </p:sp>
    </p:spTree>
    <p:extLst>
      <p:ext uri="{BB962C8B-B14F-4D97-AF65-F5344CB8AC3E}">
        <p14:creationId xmlns:p14="http://schemas.microsoft.com/office/powerpoint/2010/main" val="1042469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7AE4-9436-1224-1DCC-E43E56495FB5}"/>
              </a:ext>
            </a:extLst>
          </p:cNvPr>
          <p:cNvSpPr>
            <a:spLocks noGrp="1"/>
          </p:cNvSpPr>
          <p:nvPr>
            <p:ph type="title"/>
          </p:nvPr>
        </p:nvSpPr>
        <p:spPr/>
        <p:txBody>
          <a:bodyPr/>
          <a:lstStyle/>
          <a:p>
            <a:r>
              <a:rPr lang="en-CA" dirty="0"/>
              <a:t>Part 6 – Application of Laws Cont.</a:t>
            </a:r>
          </a:p>
        </p:txBody>
      </p:sp>
      <p:sp>
        <p:nvSpPr>
          <p:cNvPr id="3" name="Content Placeholder 2">
            <a:extLst>
              <a:ext uri="{FF2B5EF4-FFF2-40B4-BE49-F238E27FC236}">
                <a16:creationId xmlns:a16="http://schemas.microsoft.com/office/drawing/2014/main" id="{B7939BBB-9493-5BCF-7542-58E5EDBB7320}"/>
              </a:ext>
            </a:extLst>
          </p:cNvPr>
          <p:cNvSpPr>
            <a:spLocks noGrp="1"/>
          </p:cNvSpPr>
          <p:nvPr>
            <p:ph idx="1"/>
          </p:nvPr>
        </p:nvSpPr>
        <p:spPr>
          <a:xfrm>
            <a:off x="1130270" y="2002559"/>
            <a:ext cx="9603275" cy="3463786"/>
          </a:xfrm>
        </p:spPr>
        <p:txBody>
          <a:bodyPr>
            <a:normAutofit fontScale="85000" lnSpcReduction="20000"/>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a:t>
            </a:r>
            <a:r>
              <a:rPr lang="en-CA" sz="1800" i="1" dirty="0">
                <a:effectLst/>
                <a:ea typeface="Calibri" panose="020F0502020204030204" pitchFamily="34" charset="0"/>
                <a:cs typeface="Calibri" panose="020F0502020204030204" pitchFamily="34" charset="0"/>
              </a:rPr>
              <a:t>Canadian Charter of Rights and Freedoms</a:t>
            </a:r>
            <a:r>
              <a:rPr lang="en-CA" sz="1800" dirty="0">
                <a:effectLst/>
                <a:ea typeface="Calibri" panose="020F0502020204030204" pitchFamily="34" charset="0"/>
                <a:cs typeface="Calibri" panose="020F0502020204030204" pitchFamily="34" charset="0"/>
              </a:rPr>
              <a:t> applies to the PFN and any body (e.g. a CEA) exercising the PFN’s jurisdiction and authority over education under the Jurisdiction Agreement.</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Sections 114 to 122 of the </a:t>
            </a:r>
            <a:r>
              <a:rPr lang="en-CA" sz="1800" i="1" dirty="0">
                <a:effectLst/>
                <a:ea typeface="Calibri" panose="020F0502020204030204" pitchFamily="34" charset="0"/>
                <a:cs typeface="Calibri" panose="020F0502020204030204" pitchFamily="34" charset="0"/>
              </a:rPr>
              <a:t>Indian Act</a:t>
            </a:r>
            <a:r>
              <a:rPr lang="en-CA" sz="1800" dirty="0">
                <a:effectLst/>
                <a:ea typeface="Calibri" panose="020F0502020204030204" pitchFamily="34" charset="0"/>
                <a:cs typeface="Calibri" panose="020F0502020204030204" pitchFamily="34" charset="0"/>
              </a:rPr>
              <a:t> will no longer apply to the PFN after it has passed an education law.</a:t>
            </a:r>
          </a:p>
          <a:p>
            <a:pPr marL="342900" indent="-342900">
              <a:buFont typeface="Symbol" panose="05050102010706020507" pitchFamily="18" charset="2"/>
              <a:buChar char=""/>
            </a:pPr>
            <a:r>
              <a:rPr lang="en-CA" sz="1800" b="1" dirty="0">
                <a:ea typeface="Calibri" panose="020F0502020204030204" pitchFamily="34" charset="0"/>
                <a:cs typeface="Calibri" panose="020F0502020204030204" pitchFamily="34" charset="0"/>
              </a:rPr>
              <a:t>Note:</a:t>
            </a:r>
            <a:r>
              <a:rPr lang="en-CA" sz="1800" dirty="0">
                <a:ea typeface="Calibri" panose="020F0502020204030204" pitchFamily="34" charset="0"/>
                <a:cs typeface="Calibri" panose="020F0502020204030204" pitchFamily="34" charset="0"/>
              </a:rPr>
              <a:t> </a:t>
            </a:r>
          </a:p>
          <a:p>
            <a:pPr marL="800100" lvl="1" indent="-342900">
              <a:buFont typeface="Symbol" panose="05050102010706020507" pitchFamily="18" charset="2"/>
              <a:buChar char=""/>
            </a:pPr>
            <a:r>
              <a:rPr lang="en-CA" sz="1600" dirty="0">
                <a:ea typeface="Calibri" panose="020F0502020204030204" pitchFamily="34" charset="0"/>
                <a:cs typeface="Times New Roman" panose="02020603050405020304" pitchFamily="18" charset="0"/>
              </a:rPr>
              <a:t>Sections</a:t>
            </a:r>
            <a:r>
              <a:rPr lang="en-CA" sz="1600" dirty="0">
                <a:effectLst/>
                <a:ea typeface="Calibri" panose="020F0502020204030204" pitchFamily="34" charset="0"/>
                <a:cs typeface="Times New Roman" panose="02020603050405020304" pitchFamily="18" charset="0"/>
              </a:rPr>
              <a:t> 114-117 of the Indian Act relate to the following: allowing </a:t>
            </a:r>
            <a:r>
              <a:rPr lang="en-CA" sz="1600" dirty="0">
                <a:ea typeface="Calibri" panose="020F0502020204030204" pitchFamily="34" charset="0"/>
                <a:cs typeface="Times New Roman" panose="02020603050405020304" pitchFamily="18" charset="0"/>
              </a:rPr>
              <a:t>the federal government to enter </a:t>
            </a:r>
            <a:r>
              <a:rPr lang="en-CA" dirty="0">
                <a:effectLst/>
                <a:ea typeface="Calibri" panose="020F0502020204030204" pitchFamily="34" charset="0"/>
                <a:cs typeface="Times New Roman" panose="02020603050405020304" pitchFamily="18" charset="0"/>
              </a:rPr>
              <a:t>into agreements with the provinces and territories for the education of First Nations children; the establishment, operation and maintenance of schools; establishing standards for buildings, equipment, teaching, education, inspection and discipline in connection with schools; transportation; and mandatory attendance.</a:t>
            </a:r>
          </a:p>
          <a:p>
            <a:pPr marL="800100" lvl="1" indent="-342900">
              <a:buFont typeface="Symbol" panose="05050102010706020507" pitchFamily="18" charset="2"/>
              <a:buChar char=""/>
            </a:pPr>
            <a:r>
              <a:rPr lang="en-CA" sz="1600" dirty="0">
                <a:ea typeface="Calibri" panose="020F0502020204030204" pitchFamily="34" charset="0"/>
                <a:cs typeface="Times New Roman" panose="02020603050405020304" pitchFamily="18" charset="0"/>
              </a:rPr>
              <a:t>Sections 118-121 have already been repealed.</a:t>
            </a:r>
          </a:p>
          <a:p>
            <a:pPr marL="800100" lvl="1" indent="-342900">
              <a:buFont typeface="Symbol" panose="05050102010706020507" pitchFamily="18" charset="2"/>
              <a:buChar char=""/>
            </a:pPr>
            <a:r>
              <a:rPr lang="en-CA" sz="1600" dirty="0">
                <a:ea typeface="Calibri" panose="020F0502020204030204" pitchFamily="34" charset="0"/>
                <a:cs typeface="Times New Roman" panose="02020603050405020304" pitchFamily="18" charset="0"/>
              </a:rPr>
              <a:t>Section 122 provides definitions. </a:t>
            </a:r>
            <a:endParaRPr lang="en-CA" sz="900" dirty="0"/>
          </a:p>
          <a:p>
            <a:pPr marL="342900" lvl="0" indent="-342900">
              <a:buFont typeface="Symbol" panose="05050102010706020507" pitchFamily="18" charset="2"/>
              <a:buChar char=""/>
            </a:pPr>
            <a:endParaRPr lang="en-CA"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2A3FA84-5CD5-3597-9F1F-E0127979A83F}"/>
              </a:ext>
            </a:extLst>
          </p:cNvPr>
          <p:cNvSpPr>
            <a:spLocks noGrp="1"/>
          </p:cNvSpPr>
          <p:nvPr>
            <p:ph type="sldNum" sz="quarter" idx="12"/>
          </p:nvPr>
        </p:nvSpPr>
        <p:spPr/>
        <p:txBody>
          <a:bodyPr/>
          <a:lstStyle/>
          <a:p>
            <a:fld id="{CC712354-B87A-C643-A32E-40CC1505842A}" type="slidenum">
              <a:rPr lang="en-US" smtClean="0"/>
              <a:pPr/>
              <a:t>24</a:t>
            </a:fld>
            <a:endParaRPr lang="en-US" dirty="0"/>
          </a:p>
        </p:txBody>
      </p:sp>
    </p:spTree>
    <p:extLst>
      <p:ext uri="{BB962C8B-B14F-4D97-AF65-F5344CB8AC3E}">
        <p14:creationId xmlns:p14="http://schemas.microsoft.com/office/powerpoint/2010/main" val="3303939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304E-6980-F8C2-AF1D-7BF652DC5C36}"/>
              </a:ext>
            </a:extLst>
          </p:cNvPr>
          <p:cNvSpPr>
            <a:spLocks noGrp="1"/>
          </p:cNvSpPr>
          <p:nvPr>
            <p:ph type="title"/>
          </p:nvPr>
        </p:nvSpPr>
        <p:spPr/>
        <p:txBody>
          <a:bodyPr/>
          <a:lstStyle/>
          <a:p>
            <a:r>
              <a:rPr lang="en-CA" dirty="0"/>
              <a:t>Part 7 – Financial Arrangements </a:t>
            </a:r>
          </a:p>
        </p:txBody>
      </p:sp>
      <p:sp>
        <p:nvSpPr>
          <p:cNvPr id="3" name="Content Placeholder 2">
            <a:extLst>
              <a:ext uri="{FF2B5EF4-FFF2-40B4-BE49-F238E27FC236}">
                <a16:creationId xmlns:a16="http://schemas.microsoft.com/office/drawing/2014/main" id="{83153F0D-36CF-6264-06DC-31C13553B658}"/>
              </a:ext>
            </a:extLst>
          </p:cNvPr>
          <p:cNvSpPr>
            <a:spLocks noGrp="1"/>
          </p:cNvSpPr>
          <p:nvPr>
            <p:ph idx="1"/>
          </p:nvPr>
        </p:nvSpPr>
        <p:spPr/>
        <p:txBody>
          <a:bodyPr>
            <a:normAutofit/>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parties agree to work together to advance certain goals, including closing well-being gaps in education.</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parties agree to enter into a Canada-First Nation Education Jurisdiction Funding Agreement (“Funding Agreement”) to enable the PFN to: (a) exercise its rights and carry out its responsibilities set out in the Jurisdiction Agreement, and (b) support the advancement of the goals set out in the Jurisdiction Agreement.</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Canada’s Own-Source Revenue (OSR) Policy will not apply to the calculation of funding under the Funding Agreement (i.e. there will be no OSR offsets deducted from education funding).</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8C1A498-D731-CB2B-DD4D-7204CC77F3E5}"/>
              </a:ext>
            </a:extLst>
          </p:cNvPr>
          <p:cNvSpPr>
            <a:spLocks noGrp="1"/>
          </p:cNvSpPr>
          <p:nvPr>
            <p:ph type="sldNum" sz="quarter" idx="12"/>
          </p:nvPr>
        </p:nvSpPr>
        <p:spPr/>
        <p:txBody>
          <a:bodyPr/>
          <a:lstStyle/>
          <a:p>
            <a:fld id="{CC712354-B87A-C643-A32E-40CC1505842A}" type="slidenum">
              <a:rPr lang="en-US" smtClean="0"/>
              <a:pPr/>
              <a:t>25</a:t>
            </a:fld>
            <a:endParaRPr lang="en-US" dirty="0"/>
          </a:p>
        </p:txBody>
      </p:sp>
    </p:spTree>
    <p:extLst>
      <p:ext uri="{BB962C8B-B14F-4D97-AF65-F5344CB8AC3E}">
        <p14:creationId xmlns:p14="http://schemas.microsoft.com/office/powerpoint/2010/main" val="2053909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304E-6980-F8C2-AF1D-7BF652DC5C36}"/>
              </a:ext>
            </a:extLst>
          </p:cNvPr>
          <p:cNvSpPr>
            <a:spLocks noGrp="1"/>
          </p:cNvSpPr>
          <p:nvPr>
            <p:ph type="title"/>
          </p:nvPr>
        </p:nvSpPr>
        <p:spPr/>
        <p:txBody>
          <a:bodyPr/>
          <a:lstStyle/>
          <a:p>
            <a:r>
              <a:rPr lang="en-CA" dirty="0"/>
              <a:t>Part 7 – Financial Arrangements Cont. </a:t>
            </a:r>
          </a:p>
        </p:txBody>
      </p:sp>
      <p:sp>
        <p:nvSpPr>
          <p:cNvPr id="3" name="Content Placeholder 2">
            <a:extLst>
              <a:ext uri="{FF2B5EF4-FFF2-40B4-BE49-F238E27FC236}">
                <a16:creationId xmlns:a16="http://schemas.microsoft.com/office/drawing/2014/main" id="{83153F0D-36CF-6264-06DC-31C13553B658}"/>
              </a:ext>
            </a:extLst>
          </p:cNvPr>
          <p:cNvSpPr>
            <a:spLocks noGrp="1"/>
          </p:cNvSpPr>
          <p:nvPr>
            <p:ph idx="1"/>
          </p:nvPr>
        </p:nvSpPr>
        <p:spPr/>
        <p:txBody>
          <a:bodyPr>
            <a:normAutofit fontScale="92500"/>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Any funding obligation in the Funding Agreement is subject to appropriation by the federal Parliament. If the PFN does not receive the agreed amount of funding, it does not have to meet its corresponding obligations to provide education. </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amount of education program funding provided by Canada to the PFN will not be less than the amount received by First Nations that are not PFNs.</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If the Funding Agreement is terminated and not replaced, funding for education programs will be provided on the same terms as it was before, and that funding amount will not be less than the amount received by First Nations that are not PFNs.</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8C1A498-D731-CB2B-DD4D-7204CC77F3E5}"/>
              </a:ext>
            </a:extLst>
          </p:cNvPr>
          <p:cNvSpPr>
            <a:spLocks noGrp="1"/>
          </p:cNvSpPr>
          <p:nvPr>
            <p:ph type="sldNum" sz="quarter" idx="12"/>
          </p:nvPr>
        </p:nvSpPr>
        <p:spPr/>
        <p:txBody>
          <a:bodyPr/>
          <a:lstStyle/>
          <a:p>
            <a:fld id="{CC712354-B87A-C643-A32E-40CC1505842A}" type="slidenum">
              <a:rPr lang="en-US" smtClean="0"/>
              <a:pPr/>
              <a:t>26</a:t>
            </a:fld>
            <a:endParaRPr lang="en-US" dirty="0"/>
          </a:p>
        </p:txBody>
      </p:sp>
    </p:spTree>
    <p:extLst>
      <p:ext uri="{BB962C8B-B14F-4D97-AF65-F5344CB8AC3E}">
        <p14:creationId xmlns:p14="http://schemas.microsoft.com/office/powerpoint/2010/main" val="3679762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51990-D3E7-2172-7049-25EBF7B25190}"/>
              </a:ext>
            </a:extLst>
          </p:cNvPr>
          <p:cNvSpPr>
            <a:spLocks noGrp="1"/>
          </p:cNvSpPr>
          <p:nvPr>
            <p:ph type="title"/>
          </p:nvPr>
        </p:nvSpPr>
        <p:spPr/>
        <p:txBody>
          <a:bodyPr/>
          <a:lstStyle/>
          <a:p>
            <a:r>
              <a:rPr lang="en-CA" dirty="0"/>
              <a:t>Part 8 – Implementation</a:t>
            </a:r>
          </a:p>
        </p:txBody>
      </p:sp>
      <p:sp>
        <p:nvSpPr>
          <p:cNvPr id="3" name="Content Placeholder 2">
            <a:extLst>
              <a:ext uri="{FF2B5EF4-FFF2-40B4-BE49-F238E27FC236}">
                <a16:creationId xmlns:a16="http://schemas.microsoft.com/office/drawing/2014/main" id="{ED5D28E0-7D8D-0415-7268-D130A7E07EE0}"/>
              </a:ext>
            </a:extLst>
          </p:cNvPr>
          <p:cNvSpPr>
            <a:spLocks noGrp="1"/>
          </p:cNvSpPr>
          <p:nvPr>
            <p:ph idx="1"/>
          </p:nvPr>
        </p:nvSpPr>
        <p:spPr/>
        <p:txBody>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There will be a 10-year implementation plan for the Jurisdiction Agreement, which identifies the parties’ obligations and how the plan may be amended, renewed or extended.</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implementation plan will be attached to the Jurisdiction Agreement, but is not legally binding.</a:t>
            </a:r>
            <a:endParaRPr lang="en-CA" sz="1800" dirty="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rPr>
              <a:t>On the Effective Date, each of the parties will appoint a senior official to address implementation.</a:t>
            </a:r>
            <a:endParaRPr lang="en-CA" dirty="0"/>
          </a:p>
        </p:txBody>
      </p:sp>
      <p:sp>
        <p:nvSpPr>
          <p:cNvPr id="4" name="Slide Number Placeholder 3">
            <a:extLst>
              <a:ext uri="{FF2B5EF4-FFF2-40B4-BE49-F238E27FC236}">
                <a16:creationId xmlns:a16="http://schemas.microsoft.com/office/drawing/2014/main" id="{C1C59A47-BAD2-A39B-2C8A-09A2D3981316}"/>
              </a:ext>
            </a:extLst>
          </p:cNvPr>
          <p:cNvSpPr>
            <a:spLocks noGrp="1"/>
          </p:cNvSpPr>
          <p:nvPr>
            <p:ph type="sldNum" sz="quarter" idx="12"/>
          </p:nvPr>
        </p:nvSpPr>
        <p:spPr/>
        <p:txBody>
          <a:bodyPr/>
          <a:lstStyle/>
          <a:p>
            <a:fld id="{CC712354-B87A-C643-A32E-40CC1505842A}" type="slidenum">
              <a:rPr lang="en-US" smtClean="0"/>
              <a:pPr/>
              <a:t>27</a:t>
            </a:fld>
            <a:endParaRPr lang="en-US" dirty="0"/>
          </a:p>
        </p:txBody>
      </p:sp>
    </p:spTree>
    <p:extLst>
      <p:ext uri="{BB962C8B-B14F-4D97-AF65-F5344CB8AC3E}">
        <p14:creationId xmlns:p14="http://schemas.microsoft.com/office/powerpoint/2010/main" val="3683940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AD588-0EB8-5D6D-869F-770CD42AD57D}"/>
              </a:ext>
            </a:extLst>
          </p:cNvPr>
          <p:cNvSpPr>
            <a:spLocks noGrp="1"/>
          </p:cNvSpPr>
          <p:nvPr>
            <p:ph type="title"/>
          </p:nvPr>
        </p:nvSpPr>
        <p:spPr/>
        <p:txBody>
          <a:bodyPr/>
          <a:lstStyle/>
          <a:p>
            <a:r>
              <a:rPr lang="en-CA" dirty="0"/>
              <a:t>Part 9 – Dispute Resolution</a:t>
            </a:r>
          </a:p>
        </p:txBody>
      </p:sp>
      <p:sp>
        <p:nvSpPr>
          <p:cNvPr id="3" name="Content Placeholder 2">
            <a:extLst>
              <a:ext uri="{FF2B5EF4-FFF2-40B4-BE49-F238E27FC236}">
                <a16:creationId xmlns:a16="http://schemas.microsoft.com/office/drawing/2014/main" id="{9CC4E789-C26F-3B9E-50E3-A59EE916883A}"/>
              </a:ext>
            </a:extLst>
          </p:cNvPr>
          <p:cNvSpPr>
            <a:spLocks noGrp="1"/>
          </p:cNvSpPr>
          <p:nvPr>
            <p:ph idx="1"/>
          </p:nvPr>
        </p:nvSpPr>
        <p:spPr/>
        <p:txBody>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This part sets out the process for resolving disputes that may arise regarding the Jurisdiction Agreement, including negotiation, mediation, and, if the parties agree, arbitration.</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parties agree not to take a matter to court until they have tried to resolve it through mediation or, if they have agreed to arbitration, they have received an arbitration decision.</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144411E-F00D-843E-0A64-8DF489FE014E}"/>
              </a:ext>
            </a:extLst>
          </p:cNvPr>
          <p:cNvSpPr>
            <a:spLocks noGrp="1"/>
          </p:cNvSpPr>
          <p:nvPr>
            <p:ph type="sldNum" sz="quarter" idx="12"/>
          </p:nvPr>
        </p:nvSpPr>
        <p:spPr/>
        <p:txBody>
          <a:bodyPr/>
          <a:lstStyle/>
          <a:p>
            <a:fld id="{CC712354-B87A-C643-A32E-40CC1505842A}" type="slidenum">
              <a:rPr lang="en-US" smtClean="0"/>
              <a:pPr/>
              <a:t>28</a:t>
            </a:fld>
            <a:endParaRPr lang="en-US" dirty="0"/>
          </a:p>
        </p:txBody>
      </p:sp>
    </p:spTree>
    <p:extLst>
      <p:ext uri="{BB962C8B-B14F-4D97-AF65-F5344CB8AC3E}">
        <p14:creationId xmlns:p14="http://schemas.microsoft.com/office/powerpoint/2010/main" val="1148540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6968-D42D-7C49-A27F-ED49A40523C2}"/>
              </a:ext>
            </a:extLst>
          </p:cNvPr>
          <p:cNvSpPr>
            <a:spLocks noGrp="1"/>
          </p:cNvSpPr>
          <p:nvPr>
            <p:ph type="title"/>
          </p:nvPr>
        </p:nvSpPr>
        <p:spPr/>
        <p:txBody>
          <a:bodyPr/>
          <a:lstStyle/>
          <a:p>
            <a:r>
              <a:rPr lang="en-CA" dirty="0"/>
              <a:t>Part 10 - Ratification</a:t>
            </a:r>
          </a:p>
        </p:txBody>
      </p:sp>
      <p:sp>
        <p:nvSpPr>
          <p:cNvPr id="3" name="Content Placeholder 2">
            <a:extLst>
              <a:ext uri="{FF2B5EF4-FFF2-40B4-BE49-F238E27FC236}">
                <a16:creationId xmlns:a16="http://schemas.microsoft.com/office/drawing/2014/main" id="{782D22EA-692A-B68B-3B9F-26BB07575A36}"/>
              </a:ext>
            </a:extLst>
          </p:cNvPr>
          <p:cNvSpPr>
            <a:spLocks noGrp="1"/>
          </p:cNvSpPr>
          <p:nvPr>
            <p:ph idx="1"/>
          </p:nvPr>
        </p:nvSpPr>
        <p:spPr/>
        <p:txBody>
          <a:bodyPr>
            <a:normAutofit/>
          </a:bodyPr>
          <a:lstStyle/>
          <a:p>
            <a:pPr marL="342900" lvl="0"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Prior to a ratification vote, the PFN must inform its members of their right to vote, the content of the Jurisdiction Agreement and the content of the law-making protocol.</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Ratification by the PFN requires that at least 50% of those who cast a vote, vote in favour of entering into the Jurisdiction Agreement and adopting the law-making protocol.</a:t>
            </a:r>
            <a:endParaRPr lang="en-CA" sz="18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600" dirty="0">
                <a:effectLst/>
                <a:ea typeface="Calibri" panose="020F0502020204030204" pitchFamily="34" charset="0"/>
                <a:cs typeface="Calibri" panose="020F0502020204030204" pitchFamily="34" charset="0"/>
              </a:rPr>
              <a:t>The PFN Council will determine the minimum voting age by resolution. The PFN Council may, by resolution, increase the minimum % required for approval.</a:t>
            </a:r>
            <a:endParaRPr lang="en-CA"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Ratification by Canada requires that the Minister of Crown-Indigenous Relations (with the authorization of Cabinet) sign the Jurisdiction Agreement and that Cabinet pass an order-in-council adding the name of the PFN to the federal enabling legislation’s schedule.</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57ECBA-6CBD-F641-A5E9-B2382C1DB7FD}"/>
              </a:ext>
            </a:extLst>
          </p:cNvPr>
          <p:cNvSpPr>
            <a:spLocks noGrp="1"/>
          </p:cNvSpPr>
          <p:nvPr>
            <p:ph type="sldNum" sz="quarter" idx="12"/>
          </p:nvPr>
        </p:nvSpPr>
        <p:spPr/>
        <p:txBody>
          <a:bodyPr/>
          <a:lstStyle/>
          <a:p>
            <a:fld id="{CC712354-B87A-C643-A32E-40CC1505842A}" type="slidenum">
              <a:rPr lang="en-US" smtClean="0"/>
              <a:pPr/>
              <a:t>29</a:t>
            </a:fld>
            <a:endParaRPr lang="en-US" dirty="0"/>
          </a:p>
        </p:txBody>
      </p:sp>
    </p:spTree>
    <p:extLst>
      <p:ext uri="{BB962C8B-B14F-4D97-AF65-F5344CB8AC3E}">
        <p14:creationId xmlns:p14="http://schemas.microsoft.com/office/powerpoint/2010/main" val="757673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31A9B-5E79-41CB-BD0D-CCCFDBF5F785}"/>
              </a:ext>
            </a:extLst>
          </p:cNvPr>
          <p:cNvSpPr>
            <a:spLocks noGrp="1"/>
          </p:cNvSpPr>
          <p:nvPr>
            <p:ph type="title"/>
          </p:nvPr>
        </p:nvSpPr>
        <p:spPr>
          <a:xfrm>
            <a:off x="1130270" y="428708"/>
            <a:ext cx="9603275" cy="808422"/>
          </a:xfrm>
        </p:spPr>
        <p:txBody>
          <a:bodyPr/>
          <a:lstStyle/>
          <a:p>
            <a:r>
              <a:rPr lang="en-CA" dirty="0"/>
              <a:t>Presentation Overview</a:t>
            </a:r>
          </a:p>
        </p:txBody>
      </p:sp>
      <p:sp>
        <p:nvSpPr>
          <p:cNvPr id="3" name="Content Placeholder 2">
            <a:extLst>
              <a:ext uri="{FF2B5EF4-FFF2-40B4-BE49-F238E27FC236}">
                <a16:creationId xmlns:a16="http://schemas.microsoft.com/office/drawing/2014/main" id="{79D9FD19-7BDA-4299-A5E9-87A08A88D04F}"/>
              </a:ext>
            </a:extLst>
          </p:cNvPr>
          <p:cNvSpPr>
            <a:spLocks noGrp="1"/>
          </p:cNvSpPr>
          <p:nvPr>
            <p:ph idx="1"/>
          </p:nvPr>
        </p:nvSpPr>
        <p:spPr>
          <a:xfrm>
            <a:off x="632955" y="1336634"/>
            <a:ext cx="10597904" cy="4493319"/>
          </a:xfrm>
        </p:spPr>
        <p:txBody>
          <a:bodyPr>
            <a:normAutofit/>
          </a:bodyPr>
          <a:lstStyle/>
          <a:p>
            <a:pPr marL="541338" indent="-360363">
              <a:buFont typeface="Arial" panose="020B0604020202020204" pitchFamily="34" charset="0"/>
              <a:buChar char="•"/>
            </a:pPr>
            <a:r>
              <a:rPr lang="en-CA" dirty="0"/>
              <a:t>Overview of Jurisdiction Agreement</a:t>
            </a:r>
          </a:p>
          <a:p>
            <a:pPr marL="541338" indent="-360363">
              <a:buFont typeface="Arial" panose="020B0604020202020204" pitchFamily="34" charset="0"/>
              <a:buChar char="•"/>
            </a:pPr>
            <a:r>
              <a:rPr lang="en-CA" dirty="0"/>
              <a:t>Background on Sectoral Self-Government Agreements</a:t>
            </a:r>
          </a:p>
          <a:p>
            <a:pPr marL="541338" indent="-360363">
              <a:buFont typeface="Arial" panose="020B0604020202020204" pitchFamily="34" charset="0"/>
              <a:buChar char="•"/>
            </a:pPr>
            <a:r>
              <a:rPr lang="en-CA" dirty="0"/>
              <a:t>Outline of The Canada-First Nation Education Jurisdiction Agreement</a:t>
            </a:r>
          </a:p>
        </p:txBody>
      </p:sp>
      <p:sp>
        <p:nvSpPr>
          <p:cNvPr id="6" name="Slide Number Placeholder 3">
            <a:extLst>
              <a:ext uri="{FF2B5EF4-FFF2-40B4-BE49-F238E27FC236}">
                <a16:creationId xmlns:a16="http://schemas.microsoft.com/office/drawing/2014/main" id="{0E86352D-C706-43D0-9FDC-681205BF0C7B}"/>
              </a:ext>
            </a:extLst>
          </p:cNvPr>
          <p:cNvSpPr>
            <a:spLocks noGrp="1"/>
          </p:cNvSpPr>
          <p:nvPr>
            <p:ph type="sldNum" sz="quarter" idx="12"/>
          </p:nvPr>
        </p:nvSpPr>
        <p:spPr>
          <a:xfrm>
            <a:off x="9924392" y="134930"/>
            <a:ext cx="811019" cy="503578"/>
          </a:xfrm>
        </p:spPr>
        <p:txBody>
          <a:bodyPr/>
          <a:lstStyle/>
          <a:p>
            <a:fld id="{CC712354-B87A-C643-A32E-40CC1505842A}" type="slidenum">
              <a:rPr lang="en-US" smtClean="0"/>
              <a:pPr/>
              <a:t>3</a:t>
            </a:fld>
            <a:endParaRPr lang="en-US" dirty="0"/>
          </a:p>
        </p:txBody>
      </p:sp>
    </p:spTree>
    <p:extLst>
      <p:ext uri="{BB962C8B-B14F-4D97-AF65-F5344CB8AC3E}">
        <p14:creationId xmlns:p14="http://schemas.microsoft.com/office/powerpoint/2010/main" val="326514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6968-D42D-7C49-A27F-ED49A40523C2}"/>
              </a:ext>
            </a:extLst>
          </p:cNvPr>
          <p:cNvSpPr>
            <a:spLocks noGrp="1"/>
          </p:cNvSpPr>
          <p:nvPr>
            <p:ph type="title"/>
          </p:nvPr>
        </p:nvSpPr>
        <p:spPr/>
        <p:txBody>
          <a:bodyPr/>
          <a:lstStyle/>
          <a:p>
            <a:r>
              <a:rPr lang="en-CA" dirty="0"/>
              <a:t>Part 11 – General Provisions</a:t>
            </a:r>
          </a:p>
        </p:txBody>
      </p:sp>
      <p:sp>
        <p:nvSpPr>
          <p:cNvPr id="3" name="Content Placeholder 2">
            <a:extLst>
              <a:ext uri="{FF2B5EF4-FFF2-40B4-BE49-F238E27FC236}">
                <a16:creationId xmlns:a16="http://schemas.microsoft.com/office/drawing/2014/main" id="{782D22EA-692A-B68B-3B9F-26BB07575A36}"/>
              </a:ext>
            </a:extLst>
          </p:cNvPr>
          <p:cNvSpPr>
            <a:spLocks noGrp="1"/>
          </p:cNvSpPr>
          <p:nvPr>
            <p:ph idx="1"/>
          </p:nvPr>
        </p:nvSpPr>
        <p:spPr>
          <a:xfrm>
            <a:off x="1130270" y="1828800"/>
            <a:ext cx="9603275" cy="3637545"/>
          </a:xfrm>
        </p:spPr>
        <p:txBody>
          <a:bodyPr>
            <a:normAutofit fontScale="92500" lnSpcReduction="20000"/>
          </a:bodyPr>
          <a:lstStyle/>
          <a:p>
            <a:pPr marL="342900" lvl="0"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The Jurisdiction Agreement is not a treaty or a land claims agreement within the meaning of sections 25 and 35 of the </a:t>
            </a:r>
            <a:r>
              <a:rPr lang="en-CA" sz="1600" i="1" dirty="0">
                <a:effectLst/>
                <a:ea typeface="Calibri" panose="020F0502020204030204" pitchFamily="34" charset="0"/>
                <a:cs typeface="Calibri" panose="020F0502020204030204" pitchFamily="34" charset="0"/>
              </a:rPr>
              <a:t>Constitution Act, 1982</a:t>
            </a:r>
            <a:r>
              <a:rPr lang="en-CA" sz="1600" dirty="0">
                <a:effectLst/>
                <a:ea typeface="Calibri" panose="020F0502020204030204" pitchFamily="34" charset="0"/>
                <a:cs typeface="Calibri" panose="020F0502020204030204" pitchFamily="34" charset="0"/>
              </a:rPr>
              <a:t> and does not affect the Constitution of Canada.</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One of the purposes of the Jurisdiction Agreement is to implement elements of the inherent right of self-government recognized and affirmed by section 35 of the </a:t>
            </a:r>
            <a:r>
              <a:rPr lang="en-CA" sz="1600" i="1" dirty="0">
                <a:effectLst/>
                <a:ea typeface="Calibri" panose="020F0502020204030204" pitchFamily="34" charset="0"/>
                <a:cs typeface="Calibri" panose="020F0502020204030204" pitchFamily="34" charset="0"/>
              </a:rPr>
              <a:t>Constitution Act, 1982</a:t>
            </a:r>
            <a:r>
              <a:rPr lang="en-CA" sz="1600" dirty="0">
                <a:effectLst/>
                <a:ea typeface="Calibri" panose="020F0502020204030204" pitchFamily="34" charset="0"/>
                <a:cs typeface="Calibri" panose="020F0502020204030204" pitchFamily="34" charset="0"/>
              </a:rPr>
              <a:t> relating to jurisdiction over education.</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600" dirty="0">
                <a:effectLst/>
                <a:ea typeface="Calibri" panose="020F0502020204030204" pitchFamily="34" charset="0"/>
                <a:cs typeface="Calibri" panose="020F0502020204030204" pitchFamily="34" charset="0"/>
              </a:rPr>
              <a:t>The Jurisdiction Agreement is to be construed as upholding the rights of Indigenous peoples recognized and affirmed by section 35 of the </a:t>
            </a:r>
            <a:r>
              <a:rPr lang="en-CA" sz="1600" i="1" dirty="0">
                <a:effectLst/>
                <a:ea typeface="Calibri" panose="020F0502020204030204" pitchFamily="34" charset="0"/>
                <a:cs typeface="Calibri" panose="020F0502020204030204" pitchFamily="34" charset="0"/>
              </a:rPr>
              <a:t>Constitution Act, 1982</a:t>
            </a:r>
            <a:r>
              <a:rPr lang="en-CA" sz="1600" dirty="0">
                <a:effectLst/>
                <a:ea typeface="Calibri" panose="020F0502020204030204" pitchFamily="34" charset="0"/>
                <a:cs typeface="Calibri" panose="020F0502020204030204" pitchFamily="34" charset="0"/>
              </a:rPr>
              <a:t>, and not as:</a:t>
            </a:r>
            <a:endParaRPr lang="en-CA" sz="18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600" dirty="0">
                <a:effectLst/>
                <a:ea typeface="Calibri" panose="020F0502020204030204" pitchFamily="34" charset="0"/>
                <a:cs typeface="Calibri" panose="020F0502020204030204" pitchFamily="34" charset="0"/>
              </a:rPr>
              <a:t>creating, amending, defining the nature and scope of, or abrogating or derogating from those rights,</a:t>
            </a:r>
            <a:endParaRPr lang="en-CA"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600" dirty="0">
                <a:effectLst/>
                <a:ea typeface="Calibri" panose="020F0502020204030204" pitchFamily="34" charset="0"/>
                <a:cs typeface="Calibri" panose="020F0502020204030204" pitchFamily="34" charset="0"/>
              </a:rPr>
              <a:t>prejudicing, limiting or restricting the position that the parties may take at any time with respect to the aboriginal or treaty rights of the PFN or the exercise of those rights, or</a:t>
            </a:r>
            <a:endParaRPr lang="en-CA"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600" dirty="0">
                <a:effectLst/>
                <a:ea typeface="Calibri" panose="020F0502020204030204" pitchFamily="34" charset="0"/>
                <a:cs typeface="Calibri" panose="020F0502020204030204" pitchFamily="34" charset="0"/>
              </a:rPr>
              <a:t>restricting or limiting the PFN from entering into other agreements with Canada or other parties with respect to any matter.</a:t>
            </a:r>
            <a:endParaRPr lang="en-CA"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57ECBA-6CBD-F641-A5E9-B2382C1DB7FD}"/>
              </a:ext>
            </a:extLst>
          </p:cNvPr>
          <p:cNvSpPr>
            <a:spLocks noGrp="1"/>
          </p:cNvSpPr>
          <p:nvPr>
            <p:ph type="sldNum" sz="quarter" idx="12"/>
          </p:nvPr>
        </p:nvSpPr>
        <p:spPr/>
        <p:txBody>
          <a:bodyPr/>
          <a:lstStyle/>
          <a:p>
            <a:fld id="{CC712354-B87A-C643-A32E-40CC1505842A}" type="slidenum">
              <a:rPr lang="en-US" smtClean="0"/>
              <a:pPr/>
              <a:t>30</a:t>
            </a:fld>
            <a:endParaRPr lang="en-US" dirty="0"/>
          </a:p>
        </p:txBody>
      </p:sp>
    </p:spTree>
    <p:extLst>
      <p:ext uri="{BB962C8B-B14F-4D97-AF65-F5344CB8AC3E}">
        <p14:creationId xmlns:p14="http://schemas.microsoft.com/office/powerpoint/2010/main" val="2630761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6968-D42D-7C49-A27F-ED49A40523C2}"/>
              </a:ext>
            </a:extLst>
          </p:cNvPr>
          <p:cNvSpPr>
            <a:spLocks noGrp="1"/>
          </p:cNvSpPr>
          <p:nvPr>
            <p:ph type="title"/>
          </p:nvPr>
        </p:nvSpPr>
        <p:spPr/>
        <p:txBody>
          <a:bodyPr/>
          <a:lstStyle/>
          <a:p>
            <a:r>
              <a:rPr lang="en-CA" dirty="0"/>
              <a:t>Part 11 – General Provisions Cont.</a:t>
            </a:r>
          </a:p>
        </p:txBody>
      </p:sp>
      <p:sp>
        <p:nvSpPr>
          <p:cNvPr id="3" name="Content Placeholder 2">
            <a:extLst>
              <a:ext uri="{FF2B5EF4-FFF2-40B4-BE49-F238E27FC236}">
                <a16:creationId xmlns:a16="http://schemas.microsoft.com/office/drawing/2014/main" id="{782D22EA-692A-B68B-3B9F-26BB07575A36}"/>
              </a:ext>
            </a:extLst>
          </p:cNvPr>
          <p:cNvSpPr>
            <a:spLocks noGrp="1"/>
          </p:cNvSpPr>
          <p:nvPr>
            <p:ph idx="1"/>
          </p:nvPr>
        </p:nvSpPr>
        <p:spPr/>
        <p:txBody>
          <a:bodyPr>
            <a:normAutofit fontScale="92500"/>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If the parties are engaged in discussions under a separate inherent right implementation process (e.g. treaty, comprehensive self-government or other negotiations), they will discuss whether there is a need to transition from the exercise of jurisdiction over education under the Jurisdiction Agreement to the exercise of jurisdiction under an agreement negotiated through the other process.</a:t>
            </a:r>
            <a:endParaRPr lang="en-CA"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dirty="0">
                <a:effectLst/>
                <a:ea typeface="Calibri" panose="020F0502020204030204" pitchFamily="34" charset="0"/>
                <a:cs typeface="Calibri" panose="020F0502020204030204" pitchFamily="34" charset="0"/>
              </a:rPr>
              <a:t>Such discussions would: (a) take place in the context of the other process, (b) consider whether the federal enabling legislation would continue to apply to the PFN, (c) consider whether the Jurisdiction Agreement needs to be amended, replaced or terminated, and (d) address fiscal support for education and related governance responsibilities. </a:t>
            </a:r>
            <a:endParaRPr lang="en-CA" sz="20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57ECBA-6CBD-F641-A5E9-B2382C1DB7FD}"/>
              </a:ext>
            </a:extLst>
          </p:cNvPr>
          <p:cNvSpPr>
            <a:spLocks noGrp="1"/>
          </p:cNvSpPr>
          <p:nvPr>
            <p:ph type="sldNum" sz="quarter" idx="12"/>
          </p:nvPr>
        </p:nvSpPr>
        <p:spPr/>
        <p:txBody>
          <a:bodyPr/>
          <a:lstStyle/>
          <a:p>
            <a:fld id="{CC712354-B87A-C643-A32E-40CC1505842A}" type="slidenum">
              <a:rPr lang="en-US" smtClean="0"/>
              <a:pPr/>
              <a:t>31</a:t>
            </a:fld>
            <a:endParaRPr lang="en-US" dirty="0"/>
          </a:p>
        </p:txBody>
      </p:sp>
    </p:spTree>
    <p:extLst>
      <p:ext uri="{BB962C8B-B14F-4D97-AF65-F5344CB8AC3E}">
        <p14:creationId xmlns:p14="http://schemas.microsoft.com/office/powerpoint/2010/main" val="3795888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6968-D42D-7C49-A27F-ED49A40523C2}"/>
              </a:ext>
            </a:extLst>
          </p:cNvPr>
          <p:cNvSpPr>
            <a:spLocks noGrp="1"/>
          </p:cNvSpPr>
          <p:nvPr>
            <p:ph type="title"/>
          </p:nvPr>
        </p:nvSpPr>
        <p:spPr/>
        <p:txBody>
          <a:bodyPr/>
          <a:lstStyle/>
          <a:p>
            <a:r>
              <a:rPr lang="en-CA" dirty="0"/>
              <a:t>Part 11 – General Provisions Cont.</a:t>
            </a:r>
          </a:p>
        </p:txBody>
      </p:sp>
      <p:sp>
        <p:nvSpPr>
          <p:cNvPr id="3" name="Content Placeholder 2">
            <a:extLst>
              <a:ext uri="{FF2B5EF4-FFF2-40B4-BE49-F238E27FC236}">
                <a16:creationId xmlns:a16="http://schemas.microsoft.com/office/drawing/2014/main" id="{782D22EA-692A-B68B-3B9F-26BB07575A36}"/>
              </a:ext>
            </a:extLst>
          </p:cNvPr>
          <p:cNvSpPr>
            <a:spLocks noGrp="1"/>
          </p:cNvSpPr>
          <p:nvPr>
            <p:ph idx="1"/>
          </p:nvPr>
        </p:nvSpPr>
        <p:spPr/>
        <p:txBody>
          <a:bodyPr>
            <a:normAutofit/>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If a PFN initiates the implementation of the inherent right on its own initiative in a manner that would take it outside the Jurisdiction Agreement (e.g. if it ceases to be an </a:t>
            </a:r>
            <a:r>
              <a:rPr lang="en-CA" sz="1800" i="1" dirty="0">
                <a:effectLst/>
                <a:ea typeface="Calibri" panose="020F0502020204030204" pitchFamily="34" charset="0"/>
                <a:cs typeface="Calibri" panose="020F0502020204030204" pitchFamily="34" charset="0"/>
              </a:rPr>
              <a:t>Indian Act</a:t>
            </a:r>
            <a:r>
              <a:rPr lang="en-CA" sz="1800" dirty="0">
                <a:effectLst/>
                <a:ea typeface="Calibri" panose="020F0502020204030204" pitchFamily="34" charset="0"/>
                <a:cs typeface="Calibri" panose="020F0502020204030204" pitchFamily="34" charset="0"/>
              </a:rPr>
              <a:t> band), the parties will meet to discuss whether the Jurisdiction Agreement needs to be amended, replaced or terminated.</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Nothing in the Jurisdiction Agreement affects the ability of the PFN or its members to participate in federal programs established for Indians, Bands or aboriginal people, in accordance with criteria for those programs.</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57ECBA-6CBD-F641-A5E9-B2382C1DB7FD}"/>
              </a:ext>
            </a:extLst>
          </p:cNvPr>
          <p:cNvSpPr>
            <a:spLocks noGrp="1"/>
          </p:cNvSpPr>
          <p:nvPr>
            <p:ph type="sldNum" sz="quarter" idx="12"/>
          </p:nvPr>
        </p:nvSpPr>
        <p:spPr/>
        <p:txBody>
          <a:bodyPr/>
          <a:lstStyle/>
          <a:p>
            <a:fld id="{CC712354-B87A-C643-A32E-40CC1505842A}" type="slidenum">
              <a:rPr lang="en-US" smtClean="0"/>
              <a:pPr/>
              <a:t>32</a:t>
            </a:fld>
            <a:endParaRPr lang="en-US" dirty="0"/>
          </a:p>
        </p:txBody>
      </p:sp>
    </p:spTree>
    <p:extLst>
      <p:ext uri="{BB962C8B-B14F-4D97-AF65-F5344CB8AC3E}">
        <p14:creationId xmlns:p14="http://schemas.microsoft.com/office/powerpoint/2010/main" val="1189068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6968-D42D-7C49-A27F-ED49A40523C2}"/>
              </a:ext>
            </a:extLst>
          </p:cNvPr>
          <p:cNvSpPr>
            <a:spLocks noGrp="1"/>
          </p:cNvSpPr>
          <p:nvPr>
            <p:ph type="title"/>
          </p:nvPr>
        </p:nvSpPr>
        <p:spPr/>
        <p:txBody>
          <a:bodyPr/>
          <a:lstStyle/>
          <a:p>
            <a:r>
              <a:rPr lang="en-CA" dirty="0"/>
              <a:t>Part 11 – General Provisions Cont. </a:t>
            </a:r>
          </a:p>
        </p:txBody>
      </p:sp>
      <p:sp>
        <p:nvSpPr>
          <p:cNvPr id="3" name="Content Placeholder 2">
            <a:extLst>
              <a:ext uri="{FF2B5EF4-FFF2-40B4-BE49-F238E27FC236}">
                <a16:creationId xmlns:a16="http://schemas.microsoft.com/office/drawing/2014/main" id="{782D22EA-692A-B68B-3B9F-26BB07575A36}"/>
              </a:ext>
            </a:extLst>
          </p:cNvPr>
          <p:cNvSpPr>
            <a:spLocks noGrp="1"/>
          </p:cNvSpPr>
          <p:nvPr>
            <p:ph idx="1"/>
          </p:nvPr>
        </p:nvSpPr>
        <p:spPr/>
        <p:txBody>
          <a:bodyPr>
            <a:normAutofit fontScale="92500" lnSpcReduction="20000"/>
          </a:bodyPr>
          <a:lstStyle/>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Members of the PFN will be eligible to participate in educational programs established by Canada or BC, in accordance with criteria established for those programs, to the extent that the PFN has not assumed responsibility for those programs under a funding agreement.</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PFN and Canada will indemnify one another against claims, liabilities and demands arising from their own acts or omissions and those of their officers, employees and agents in the exercise of their powers, duties and functions under the Jurisdiction Agreement.</a:t>
            </a:r>
            <a:endParaRPr lang="en-CA" sz="18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CA" sz="1800" dirty="0">
                <a:effectLst/>
                <a:ea typeface="Calibri" panose="020F0502020204030204" pitchFamily="34" charset="0"/>
                <a:cs typeface="Calibri" panose="020F0502020204030204" pitchFamily="34" charset="0"/>
              </a:rPr>
              <a:t>The Jurisdiction Agreement may be amended by consent of the parties. The PFN’s consent to any amendment will require a resolution of the PFN Council. Canada’s consent may require an Order in Council.</a:t>
            </a:r>
            <a:endParaRPr lang="en-CA"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57ECBA-6CBD-F641-A5E9-B2382C1DB7FD}"/>
              </a:ext>
            </a:extLst>
          </p:cNvPr>
          <p:cNvSpPr>
            <a:spLocks noGrp="1"/>
          </p:cNvSpPr>
          <p:nvPr>
            <p:ph type="sldNum" sz="quarter" idx="12"/>
          </p:nvPr>
        </p:nvSpPr>
        <p:spPr/>
        <p:txBody>
          <a:bodyPr/>
          <a:lstStyle/>
          <a:p>
            <a:fld id="{CC712354-B87A-C643-A32E-40CC1505842A}" type="slidenum">
              <a:rPr lang="en-US" smtClean="0"/>
              <a:pPr/>
              <a:t>33</a:t>
            </a:fld>
            <a:endParaRPr lang="en-US" dirty="0"/>
          </a:p>
        </p:txBody>
      </p:sp>
    </p:spTree>
    <p:extLst>
      <p:ext uri="{BB962C8B-B14F-4D97-AF65-F5344CB8AC3E}">
        <p14:creationId xmlns:p14="http://schemas.microsoft.com/office/powerpoint/2010/main" val="1074928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6968-D42D-7C49-A27F-ED49A40523C2}"/>
              </a:ext>
            </a:extLst>
          </p:cNvPr>
          <p:cNvSpPr>
            <a:spLocks noGrp="1"/>
          </p:cNvSpPr>
          <p:nvPr>
            <p:ph type="title"/>
          </p:nvPr>
        </p:nvSpPr>
        <p:spPr/>
        <p:txBody>
          <a:bodyPr/>
          <a:lstStyle/>
          <a:p>
            <a:r>
              <a:rPr lang="en-CA" dirty="0"/>
              <a:t>Part 11 – General Provisions Cont. </a:t>
            </a:r>
          </a:p>
        </p:txBody>
      </p:sp>
      <p:sp>
        <p:nvSpPr>
          <p:cNvPr id="3" name="Content Placeholder 2">
            <a:extLst>
              <a:ext uri="{FF2B5EF4-FFF2-40B4-BE49-F238E27FC236}">
                <a16:creationId xmlns:a16="http://schemas.microsoft.com/office/drawing/2014/main" id="{782D22EA-692A-B68B-3B9F-26BB07575A36}"/>
              </a:ext>
            </a:extLst>
          </p:cNvPr>
          <p:cNvSpPr>
            <a:spLocks noGrp="1"/>
          </p:cNvSpPr>
          <p:nvPr>
            <p:ph idx="1"/>
          </p:nvPr>
        </p:nvSpPr>
        <p:spPr>
          <a:xfrm>
            <a:off x="1130270" y="1887415"/>
            <a:ext cx="9603275" cy="3578930"/>
          </a:xfrm>
        </p:spPr>
        <p:txBody>
          <a:bodyPr>
            <a:normAutofit lnSpcReduction="10000"/>
          </a:bodyPr>
          <a:lstStyle/>
          <a:p>
            <a:pPr marL="342900" lvl="0" indent="-342900">
              <a:buFont typeface="Symbol" panose="05050102010706020507" pitchFamily="18" charset="2"/>
              <a:buChar char=""/>
            </a:pPr>
            <a:r>
              <a:rPr lang="en-CA" sz="1400" dirty="0">
                <a:effectLst/>
                <a:ea typeface="Calibri" panose="020F0502020204030204" pitchFamily="34" charset="0"/>
                <a:cs typeface="Calibri" panose="020F0502020204030204" pitchFamily="34" charset="0"/>
              </a:rPr>
              <a:t>This Part also contains provisions regarding:</a:t>
            </a:r>
            <a:endParaRPr lang="en-CA" sz="16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400" dirty="0">
                <a:effectLst/>
                <a:ea typeface="Calibri" panose="020F0502020204030204" pitchFamily="34" charset="0"/>
                <a:cs typeface="Calibri" panose="020F0502020204030204" pitchFamily="34" charset="0"/>
              </a:rPr>
              <a:t>access to information and protection of privacy,</a:t>
            </a:r>
            <a:endParaRPr lang="en-CA" sz="16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400" dirty="0">
                <a:effectLst/>
                <a:ea typeface="Calibri" panose="020F0502020204030204" pitchFamily="34" charset="0"/>
                <a:cs typeface="Calibri" panose="020F0502020204030204" pitchFamily="34" charset="0"/>
              </a:rPr>
              <a:t>Canada’s international legal obligations,</a:t>
            </a:r>
            <a:endParaRPr lang="en-CA" sz="16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400" dirty="0">
                <a:effectLst/>
                <a:ea typeface="Calibri" panose="020F0502020204030204" pitchFamily="34" charset="0"/>
                <a:cs typeface="Calibri" panose="020F0502020204030204" pitchFamily="34" charset="0"/>
              </a:rPr>
              <a:t>acknowledgement that the Jurisdiction Agreement is the entire agreement between the parties,</a:t>
            </a:r>
            <a:endParaRPr lang="en-CA" sz="16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400" dirty="0">
                <a:effectLst/>
                <a:ea typeface="Calibri" panose="020F0502020204030204" pitchFamily="34" charset="0"/>
                <a:cs typeface="Calibri" panose="020F0502020204030204" pitchFamily="34" charset="0"/>
              </a:rPr>
              <a:t>requirement for any waiver to be in writing,</a:t>
            </a:r>
            <a:endParaRPr lang="en-CA" sz="16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400" dirty="0">
                <a:effectLst/>
                <a:ea typeface="Calibri" panose="020F0502020204030204" pitchFamily="34" charset="0"/>
                <a:cs typeface="Calibri" panose="020F0502020204030204" pitchFamily="34" charset="0"/>
              </a:rPr>
              <a:t>general interpretation rules,</a:t>
            </a:r>
            <a:endParaRPr lang="en-CA" sz="16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400" dirty="0">
                <a:effectLst/>
                <a:ea typeface="Calibri" panose="020F0502020204030204" pitchFamily="34" charset="0"/>
                <a:cs typeface="Calibri" panose="020F0502020204030204" pitchFamily="34" charset="0"/>
              </a:rPr>
              <a:t>calculation of time under the Jurisdiction Agreement,</a:t>
            </a:r>
            <a:endParaRPr lang="en-CA" sz="16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400" dirty="0">
                <a:effectLst/>
                <a:ea typeface="Calibri" panose="020F0502020204030204" pitchFamily="34" charset="0"/>
                <a:cs typeface="Calibri" panose="020F0502020204030204" pitchFamily="34" charset="0"/>
              </a:rPr>
              <a:t>commitment to do what is reasonably required to carry out obligations under the Jurisdiction Agreement,</a:t>
            </a:r>
            <a:endParaRPr lang="en-CA" sz="16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400" dirty="0">
                <a:effectLst/>
                <a:ea typeface="Calibri" panose="020F0502020204030204" pitchFamily="34" charset="0"/>
                <a:cs typeface="Calibri" panose="020F0502020204030204" pitchFamily="34" charset="0"/>
              </a:rPr>
              <a:t>commitment to remedy or amend a provision found by a court to be invalid, illegal or unenforceable, and acknowledgement that the remaining provisions will not be affected, and</a:t>
            </a:r>
            <a:endParaRPr lang="en-CA" sz="16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CA" sz="1400" dirty="0">
                <a:effectLst/>
                <a:ea typeface="Calibri" panose="020F0502020204030204" pitchFamily="34" charset="0"/>
                <a:cs typeface="Calibri" panose="020F0502020204030204" pitchFamily="34" charset="0"/>
              </a:rPr>
              <a:t>notices and communications.</a:t>
            </a:r>
            <a:endParaRPr lang="en-CA" sz="16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57ECBA-6CBD-F641-A5E9-B2382C1DB7FD}"/>
              </a:ext>
            </a:extLst>
          </p:cNvPr>
          <p:cNvSpPr>
            <a:spLocks noGrp="1"/>
          </p:cNvSpPr>
          <p:nvPr>
            <p:ph type="sldNum" sz="quarter" idx="12"/>
          </p:nvPr>
        </p:nvSpPr>
        <p:spPr/>
        <p:txBody>
          <a:bodyPr/>
          <a:lstStyle/>
          <a:p>
            <a:fld id="{CC712354-B87A-C643-A32E-40CC1505842A}" type="slidenum">
              <a:rPr lang="en-US" smtClean="0"/>
              <a:pPr/>
              <a:t>34</a:t>
            </a:fld>
            <a:endParaRPr lang="en-US" dirty="0"/>
          </a:p>
        </p:txBody>
      </p:sp>
    </p:spTree>
    <p:extLst>
      <p:ext uri="{BB962C8B-B14F-4D97-AF65-F5344CB8AC3E}">
        <p14:creationId xmlns:p14="http://schemas.microsoft.com/office/powerpoint/2010/main" val="2875782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Education Jurisdiction Resources</a:t>
            </a:r>
          </a:p>
        </p:txBody>
      </p:sp>
      <p:sp>
        <p:nvSpPr>
          <p:cNvPr id="3" name="Content Placeholder 2"/>
          <p:cNvSpPr>
            <a:spLocks noGrp="1"/>
          </p:cNvSpPr>
          <p:nvPr>
            <p:ph idx="1"/>
          </p:nvPr>
        </p:nvSpPr>
        <p:spPr>
          <a:xfrm>
            <a:off x="1130270" y="1854200"/>
            <a:ext cx="9603275" cy="3924300"/>
          </a:xfrm>
        </p:spPr>
        <p:txBody>
          <a:bodyPr>
            <a:normAutofit/>
          </a:bodyPr>
          <a:lstStyle/>
          <a:p>
            <a:pPr marL="342900" indent="-342900"/>
            <a:r>
              <a:rPr lang="en-US" dirty="0">
                <a:solidFill>
                  <a:schemeClr val="tx1"/>
                </a:solidFill>
                <a:cs typeface="Arial" panose="020B0604020202020204" pitchFamily="34" charset="0"/>
              </a:rPr>
              <a:t>Community Template PowerPoint Presentation </a:t>
            </a:r>
          </a:p>
          <a:p>
            <a:pPr marL="342900" indent="-342900"/>
            <a:r>
              <a:rPr lang="en-US" dirty="0">
                <a:solidFill>
                  <a:schemeClr val="tx1"/>
                </a:solidFill>
                <a:cs typeface="Arial" panose="020B0604020202020204" pitchFamily="34" charset="0"/>
              </a:rPr>
              <a:t>Web Resources (jurisdiction videos, template BCRs and letters, checklist, etc.)</a:t>
            </a:r>
          </a:p>
          <a:p>
            <a:pPr marL="342900" indent="-342900"/>
            <a:r>
              <a:rPr lang="en-US" dirty="0">
                <a:solidFill>
                  <a:schemeClr val="tx1"/>
                </a:solidFill>
                <a:cs typeface="Arial" panose="020B0604020202020204" pitchFamily="34" charset="0"/>
              </a:rPr>
              <a:t>Jurisdiction Webpage: </a:t>
            </a:r>
            <a:r>
              <a:rPr lang="en-US" dirty="0">
                <a:solidFill>
                  <a:schemeClr val="tx1"/>
                </a:solidFill>
                <a:cs typeface="Arial" panose="020B0604020202020204" pitchFamily="34" charset="0"/>
                <a:hlinkClick r:id="rId3"/>
              </a:rPr>
              <a:t>http://www.fnesc.ca/about-fnesc/jurisdiction</a:t>
            </a:r>
            <a:r>
              <a:rPr lang="en-US" dirty="0">
                <a:solidFill>
                  <a:schemeClr val="tx1"/>
                </a:solidFill>
                <a:cs typeface="Arial" panose="020B0604020202020204" pitchFamily="34" charset="0"/>
              </a:rPr>
              <a:t> </a:t>
            </a:r>
          </a:p>
          <a:p>
            <a:pPr marL="342900" indent="-342900"/>
            <a:r>
              <a:rPr lang="en-US" dirty="0">
                <a:solidFill>
                  <a:schemeClr val="tx1"/>
                </a:solidFill>
                <a:cs typeface="Arial" panose="020B0604020202020204" pitchFamily="34" charset="0"/>
              </a:rPr>
              <a:t>A jurisdiction video file is also available online and is a great resource to provide a historical overview. </a:t>
            </a:r>
            <a:endParaRPr lang="en-CA" dirty="0">
              <a:solidFill>
                <a:schemeClr val="tx1"/>
              </a:solidFill>
              <a:cs typeface="Arial" panose="020B0604020202020204" pitchFamily="34" charset="0"/>
            </a:endParaRPr>
          </a:p>
          <a:p>
            <a:pPr marL="342900" indent="-342900"/>
            <a:r>
              <a:rPr lang="en-US" dirty="0">
                <a:solidFill>
                  <a:schemeClr val="tx1"/>
                </a:solidFill>
                <a:cs typeface="Arial" panose="020B0604020202020204" pitchFamily="34" charset="0"/>
              </a:rPr>
              <a:t>Jurisdiction Toolkit (under development)</a:t>
            </a:r>
            <a:endParaRPr lang="en-CA" dirty="0">
              <a:solidFill>
                <a:schemeClr val="tx1"/>
              </a:solidFill>
              <a:cs typeface="Arial" panose="020B0604020202020204" pitchFamily="34" charset="0"/>
            </a:endParaRPr>
          </a:p>
          <a:p>
            <a:endParaRPr lang="en-CA" dirty="0"/>
          </a:p>
        </p:txBody>
      </p:sp>
      <p:sp>
        <p:nvSpPr>
          <p:cNvPr id="4" name="Slide Number Placeholder 3"/>
          <p:cNvSpPr>
            <a:spLocks noGrp="1"/>
          </p:cNvSpPr>
          <p:nvPr>
            <p:ph type="sldNum" sz="quarter" idx="12"/>
          </p:nvPr>
        </p:nvSpPr>
        <p:spPr/>
        <p:txBody>
          <a:bodyPr/>
          <a:lstStyle/>
          <a:p>
            <a:fld id="{A8689E30-D3F2-4297-89BD-39A9F89560CC}" type="slidenum">
              <a:rPr lang="en-US" smtClean="0"/>
              <a:t>35</a:t>
            </a:fld>
            <a:endParaRPr lang="en-US" dirty="0"/>
          </a:p>
        </p:txBody>
      </p:sp>
    </p:spTree>
    <p:extLst>
      <p:ext uri="{BB962C8B-B14F-4D97-AF65-F5344CB8AC3E}">
        <p14:creationId xmlns:p14="http://schemas.microsoft.com/office/powerpoint/2010/main" val="1925373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185" y="2291030"/>
            <a:ext cx="8213630" cy="1450785"/>
          </a:xfrm>
        </p:spPr>
        <p:txBody>
          <a:bodyPr>
            <a:normAutofit fontScale="90000"/>
          </a:bodyPr>
          <a:lstStyle/>
          <a:p>
            <a:r>
              <a:rPr lang="en-US" dirty="0"/>
              <a:t>Discussion and Questions?</a:t>
            </a:r>
            <a:endParaRPr lang="en-CA" dirty="0"/>
          </a:p>
        </p:txBody>
      </p:sp>
      <p:sp>
        <p:nvSpPr>
          <p:cNvPr id="3" name="Slide Number Placeholder 2"/>
          <p:cNvSpPr>
            <a:spLocks noGrp="1"/>
          </p:cNvSpPr>
          <p:nvPr>
            <p:ph type="sldNum" sz="quarter" idx="12"/>
          </p:nvPr>
        </p:nvSpPr>
        <p:spPr/>
        <p:txBody>
          <a:bodyPr/>
          <a:lstStyle/>
          <a:p>
            <a:fld id="{CC712354-B87A-C643-A32E-40CC1505842A}" type="slidenum">
              <a:rPr lang="en-US" smtClean="0"/>
              <a:pPr/>
              <a:t>36</a:t>
            </a:fld>
            <a:endParaRPr lang="en-US" dirty="0"/>
          </a:p>
        </p:txBody>
      </p:sp>
      <p:sp>
        <p:nvSpPr>
          <p:cNvPr id="5" name="Slide Number Placeholder 3">
            <a:extLst>
              <a:ext uri="{FF2B5EF4-FFF2-40B4-BE49-F238E27FC236}">
                <a16:creationId xmlns:a16="http://schemas.microsoft.com/office/drawing/2014/main" id="{BA7BEA96-A229-4236-9CCC-97A6B6C5D146}"/>
              </a:ext>
            </a:extLst>
          </p:cNvPr>
          <p:cNvSpPr txBox="1">
            <a:spLocks/>
          </p:cNvSpPr>
          <p:nvPr/>
        </p:nvSpPr>
        <p:spPr>
          <a:xfrm>
            <a:off x="9924392" y="134930"/>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36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C712354-B87A-C643-A32E-40CC1505842A}" type="slidenum">
              <a:rPr lang="en-US" smtClean="0"/>
              <a:pPr/>
              <a:t>36</a:t>
            </a:fld>
            <a:endParaRPr lang="en-US" dirty="0"/>
          </a:p>
        </p:txBody>
      </p:sp>
    </p:spTree>
    <p:extLst>
      <p:ext uri="{BB962C8B-B14F-4D97-AF65-F5344CB8AC3E}">
        <p14:creationId xmlns:p14="http://schemas.microsoft.com/office/powerpoint/2010/main" val="3592056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Thank You</a:t>
            </a:r>
          </a:p>
        </p:txBody>
      </p:sp>
      <p:sp>
        <p:nvSpPr>
          <p:cNvPr id="3" name="Content Placeholder 2"/>
          <p:cNvSpPr>
            <a:spLocks noGrp="1"/>
          </p:cNvSpPr>
          <p:nvPr>
            <p:ph idx="1"/>
          </p:nvPr>
        </p:nvSpPr>
        <p:spPr>
          <a:xfrm>
            <a:off x="1130270" y="2002559"/>
            <a:ext cx="9603275" cy="3463786"/>
          </a:xfrm>
        </p:spPr>
        <p:txBody>
          <a:bodyPr>
            <a:normAutofit fontScale="77500" lnSpcReduction="20000"/>
          </a:bodyPr>
          <a:lstStyle/>
          <a:p>
            <a:pPr marL="0" indent="0">
              <a:buNone/>
            </a:pPr>
            <a:r>
              <a:rPr lang="en-CA" sz="3200" b="1" dirty="0">
                <a:solidFill>
                  <a:schemeClr val="tx1"/>
                </a:solidFill>
                <a:cs typeface="Arial" panose="020B0604020202020204" pitchFamily="34" charset="0"/>
              </a:rPr>
              <a:t>If you have any further questions, please contact:</a:t>
            </a:r>
          </a:p>
          <a:p>
            <a:endParaRPr lang="en-CA" dirty="0">
              <a:solidFill>
                <a:schemeClr val="tx1"/>
              </a:solidFill>
              <a:cs typeface="Arial" panose="020B0604020202020204" pitchFamily="34" charset="0"/>
            </a:endParaRPr>
          </a:p>
          <a:p>
            <a:r>
              <a:rPr lang="en-CA" dirty="0">
                <a:solidFill>
                  <a:schemeClr val="tx1"/>
                </a:solidFill>
                <a:cs typeface="Arial" panose="020B0604020202020204" pitchFamily="34" charset="0"/>
              </a:rPr>
              <a:t>Jenna McIver, </a:t>
            </a:r>
            <a:r>
              <a:rPr lang="en-US" dirty="0">
                <a:solidFill>
                  <a:schemeClr val="tx1"/>
                </a:solidFill>
                <a:cs typeface="Arial" panose="020B0604020202020204" pitchFamily="34" charset="0"/>
              </a:rPr>
              <a:t>Coordinator, Executive Services and Jurisdiction Preparation</a:t>
            </a:r>
            <a:endParaRPr lang="en-CA" dirty="0">
              <a:solidFill>
                <a:schemeClr val="tx1"/>
              </a:solidFill>
              <a:cs typeface="Arial" panose="020B0604020202020204" pitchFamily="34" charset="0"/>
            </a:endParaRPr>
          </a:p>
          <a:p>
            <a:r>
              <a:rPr lang="en-CA" dirty="0">
                <a:solidFill>
                  <a:schemeClr val="tx1"/>
                </a:solidFill>
                <a:cs typeface="Arial" panose="020B0604020202020204" pitchFamily="34" charset="0"/>
              </a:rPr>
              <a:t>First Nations Education Steering Committee </a:t>
            </a:r>
          </a:p>
          <a:p>
            <a:r>
              <a:rPr lang="en-CA" dirty="0">
                <a:solidFill>
                  <a:schemeClr val="tx1"/>
                </a:solidFill>
                <a:cs typeface="Arial" panose="020B0604020202020204" pitchFamily="34" charset="0"/>
              </a:rPr>
              <a:t>Suite 113 – 100 Park Royal South</a:t>
            </a:r>
          </a:p>
          <a:p>
            <a:r>
              <a:rPr lang="en-CA" dirty="0">
                <a:solidFill>
                  <a:schemeClr val="tx1"/>
                </a:solidFill>
                <a:cs typeface="Arial" panose="020B0604020202020204" pitchFamily="34" charset="0"/>
              </a:rPr>
              <a:t>West Vancouver, BC V7T 1A2</a:t>
            </a:r>
          </a:p>
          <a:p>
            <a:r>
              <a:rPr lang="en-CA" dirty="0">
                <a:solidFill>
                  <a:schemeClr val="tx1"/>
                </a:solidFill>
                <a:cs typeface="Arial" panose="020B0604020202020204" pitchFamily="34" charset="0"/>
              </a:rPr>
              <a:t>Email:   </a:t>
            </a:r>
            <a:r>
              <a:rPr lang="en-CA" dirty="0">
                <a:solidFill>
                  <a:schemeClr val="tx1"/>
                </a:solidFill>
                <a:cs typeface="Arial" panose="020B0604020202020204" pitchFamily="34" charset="0"/>
                <a:hlinkClick r:id="rId3"/>
              </a:rPr>
              <a:t>jurisdiction2@fnesc.ca</a:t>
            </a:r>
            <a:r>
              <a:rPr lang="en-CA" dirty="0">
                <a:solidFill>
                  <a:schemeClr val="tx1"/>
                </a:solidFill>
                <a:cs typeface="Arial" panose="020B0604020202020204" pitchFamily="34" charset="0"/>
              </a:rPr>
              <a:t> </a:t>
            </a:r>
          </a:p>
          <a:p>
            <a:r>
              <a:rPr lang="en-CA" dirty="0">
                <a:solidFill>
                  <a:schemeClr val="tx1"/>
                </a:solidFill>
                <a:cs typeface="Arial" panose="020B0604020202020204" pitchFamily="34" charset="0"/>
              </a:rPr>
              <a:t>Phone:	604-925-6087 ext. 163</a:t>
            </a:r>
          </a:p>
          <a:p>
            <a:r>
              <a:rPr lang="en-CA" dirty="0">
                <a:solidFill>
                  <a:schemeClr val="tx1"/>
                </a:solidFill>
                <a:cs typeface="Arial" panose="020B0604020202020204" pitchFamily="34" charset="0"/>
              </a:rPr>
              <a:t>Fax:    	</a:t>
            </a:r>
            <a:r>
              <a:rPr lang="en-CA" dirty="0">
                <a:cs typeface="Arial" panose="020B0604020202020204" pitchFamily="34" charset="0"/>
              </a:rPr>
              <a:t>	</a:t>
            </a:r>
            <a:r>
              <a:rPr lang="en-CA" dirty="0">
                <a:solidFill>
                  <a:schemeClr val="tx1"/>
                </a:solidFill>
                <a:cs typeface="Arial" panose="020B0604020202020204" pitchFamily="34" charset="0"/>
              </a:rPr>
              <a:t>604-925-6097</a:t>
            </a:r>
          </a:p>
          <a:p>
            <a:endParaRPr lang="en-CA" dirty="0"/>
          </a:p>
        </p:txBody>
      </p:sp>
      <p:sp>
        <p:nvSpPr>
          <p:cNvPr id="4" name="Slide Number Placeholder 3"/>
          <p:cNvSpPr>
            <a:spLocks noGrp="1"/>
          </p:cNvSpPr>
          <p:nvPr>
            <p:ph type="sldNum" sz="quarter" idx="12"/>
          </p:nvPr>
        </p:nvSpPr>
        <p:spPr/>
        <p:txBody>
          <a:bodyPr/>
          <a:lstStyle/>
          <a:p>
            <a:fld id="{A8689E30-D3F2-4297-89BD-39A9F89560CC}" type="slidenum">
              <a:rPr lang="en-US" smtClean="0"/>
              <a:t>37</a:t>
            </a:fld>
            <a:endParaRPr lang="en-US" dirty="0"/>
          </a:p>
        </p:txBody>
      </p:sp>
    </p:spTree>
    <p:extLst>
      <p:ext uri="{BB962C8B-B14F-4D97-AF65-F5344CB8AC3E}">
        <p14:creationId xmlns:p14="http://schemas.microsoft.com/office/powerpoint/2010/main" val="143818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751" y="2398807"/>
            <a:ext cx="9396498" cy="1450785"/>
          </a:xfrm>
        </p:spPr>
        <p:txBody>
          <a:bodyPr>
            <a:normAutofit/>
          </a:bodyPr>
          <a:lstStyle/>
          <a:p>
            <a:r>
              <a:rPr lang="en-US" dirty="0"/>
              <a:t>Overview of Agreements</a:t>
            </a:r>
            <a:endParaRPr lang="en-CA" dirty="0"/>
          </a:p>
        </p:txBody>
      </p:sp>
      <p:sp>
        <p:nvSpPr>
          <p:cNvPr id="3" name="Slide Number Placeholder 2"/>
          <p:cNvSpPr>
            <a:spLocks noGrp="1"/>
          </p:cNvSpPr>
          <p:nvPr>
            <p:ph type="sldNum" sz="quarter" idx="12"/>
          </p:nvPr>
        </p:nvSpPr>
        <p:spPr/>
        <p:txBody>
          <a:bodyPr/>
          <a:lstStyle/>
          <a:p>
            <a:fld id="{CC712354-B87A-C643-A32E-40CC1505842A}" type="slidenum">
              <a:rPr lang="en-US" smtClean="0"/>
              <a:pPr/>
              <a:t>4</a:t>
            </a:fld>
            <a:endParaRPr lang="en-US" dirty="0"/>
          </a:p>
        </p:txBody>
      </p:sp>
      <p:sp>
        <p:nvSpPr>
          <p:cNvPr id="6" name="Slide Number Placeholder 3">
            <a:extLst>
              <a:ext uri="{FF2B5EF4-FFF2-40B4-BE49-F238E27FC236}">
                <a16:creationId xmlns:a16="http://schemas.microsoft.com/office/drawing/2014/main" id="{1F2709B8-0951-4BEB-A08C-70AC53A0B237}"/>
              </a:ext>
            </a:extLst>
          </p:cNvPr>
          <p:cNvSpPr txBox="1">
            <a:spLocks/>
          </p:cNvSpPr>
          <p:nvPr/>
        </p:nvSpPr>
        <p:spPr>
          <a:xfrm>
            <a:off x="9924392" y="134930"/>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36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C712354-B87A-C643-A32E-40CC1505842A}" type="slidenum">
              <a:rPr lang="en-US" smtClean="0"/>
              <a:pPr/>
              <a:t>4</a:t>
            </a:fld>
            <a:endParaRPr lang="en-US" dirty="0"/>
          </a:p>
        </p:txBody>
      </p:sp>
    </p:spTree>
    <p:extLst>
      <p:ext uri="{BB962C8B-B14F-4D97-AF65-F5344CB8AC3E}">
        <p14:creationId xmlns:p14="http://schemas.microsoft.com/office/powerpoint/2010/main" val="164583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C1EB4D-E513-49D7-884A-A4264DB8F5B4}"/>
              </a:ext>
            </a:extLst>
          </p:cNvPr>
          <p:cNvSpPr>
            <a:spLocks noGrp="1"/>
          </p:cNvSpPr>
          <p:nvPr>
            <p:ph type="title"/>
          </p:nvPr>
        </p:nvSpPr>
        <p:spPr/>
        <p:txBody>
          <a:bodyPr/>
          <a:lstStyle/>
          <a:p>
            <a:r>
              <a:rPr lang="en-CA" dirty="0"/>
              <a:t>Overview of Jurisdiction Agreements</a:t>
            </a:r>
          </a:p>
        </p:txBody>
      </p:sp>
      <p:sp>
        <p:nvSpPr>
          <p:cNvPr id="5" name="Content Placeholder 4">
            <a:extLst>
              <a:ext uri="{FF2B5EF4-FFF2-40B4-BE49-F238E27FC236}">
                <a16:creationId xmlns:a16="http://schemas.microsoft.com/office/drawing/2014/main" id="{BEF9E1FB-E23B-4845-8042-21657AAE3D75}"/>
              </a:ext>
            </a:extLst>
          </p:cNvPr>
          <p:cNvSpPr>
            <a:spLocks noGrp="1"/>
          </p:cNvSpPr>
          <p:nvPr>
            <p:ph idx="1"/>
          </p:nvPr>
        </p:nvSpPr>
        <p:spPr>
          <a:xfrm>
            <a:off x="1130270" y="1668190"/>
            <a:ext cx="9899680" cy="4366850"/>
          </a:xfrm>
        </p:spPr>
        <p:txBody>
          <a:bodyPr>
            <a:normAutofit/>
          </a:bodyPr>
          <a:lstStyle/>
          <a:p>
            <a:pPr marL="0" indent="0">
              <a:buNone/>
            </a:pPr>
            <a:r>
              <a:rPr lang="en-CA" dirty="0"/>
              <a:t>First Nations, FNESC, Canada, BC, and FNEA have negotiated a number of agreements that support the effective implementation of the Jurisdiction Agreements between Canada and PFNs. </a:t>
            </a:r>
          </a:p>
          <a:p>
            <a:pPr marL="0" indent="0">
              <a:buNone/>
            </a:pPr>
            <a:endParaRPr lang="en-CA" dirty="0"/>
          </a:p>
          <a:p>
            <a:pPr marL="0" indent="0">
              <a:spcBef>
                <a:spcPts val="0"/>
              </a:spcBef>
              <a:spcAft>
                <a:spcPts val="1800"/>
              </a:spcAft>
              <a:buNone/>
            </a:pPr>
            <a:r>
              <a:rPr lang="en-CA" dirty="0"/>
              <a:t>The following slides provide a high level overview of the agreements among the various parties.</a:t>
            </a:r>
          </a:p>
        </p:txBody>
      </p:sp>
      <p:sp>
        <p:nvSpPr>
          <p:cNvPr id="3" name="Slide Number Placeholder 2">
            <a:extLst>
              <a:ext uri="{FF2B5EF4-FFF2-40B4-BE49-F238E27FC236}">
                <a16:creationId xmlns:a16="http://schemas.microsoft.com/office/drawing/2014/main" id="{BC966F33-1FD2-46FD-9B3E-DDFDBB34D718}"/>
              </a:ext>
            </a:extLst>
          </p:cNvPr>
          <p:cNvSpPr>
            <a:spLocks noGrp="1"/>
          </p:cNvSpPr>
          <p:nvPr>
            <p:ph type="sldNum" sz="quarter" idx="12"/>
          </p:nvPr>
        </p:nvSpPr>
        <p:spPr/>
        <p:txBody>
          <a:bodyPr/>
          <a:lstStyle/>
          <a:p>
            <a:fld id="{CC712354-B87A-C643-A32E-40CC1505842A}" type="slidenum">
              <a:rPr lang="en-US" smtClean="0"/>
              <a:pPr/>
              <a:t>5</a:t>
            </a:fld>
            <a:endParaRPr lang="en-US" dirty="0"/>
          </a:p>
        </p:txBody>
      </p:sp>
    </p:spTree>
    <p:extLst>
      <p:ext uri="{BB962C8B-B14F-4D97-AF65-F5344CB8AC3E}">
        <p14:creationId xmlns:p14="http://schemas.microsoft.com/office/powerpoint/2010/main" val="235367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37">
            <a:extLst>
              <a:ext uri="{FF2B5EF4-FFF2-40B4-BE49-F238E27FC236}">
                <a16:creationId xmlns:a16="http://schemas.microsoft.com/office/drawing/2014/main" id="{C6EA3904-B994-44A1-8B4D-0409278719DE}"/>
              </a:ext>
            </a:extLst>
          </p:cNvPr>
          <p:cNvCxnSpPr>
            <a:cxnSpLocks/>
            <a:stCxn id="29" idx="2"/>
            <a:endCxn id="9" idx="0"/>
          </p:cNvCxnSpPr>
          <p:nvPr/>
        </p:nvCxnSpPr>
        <p:spPr>
          <a:xfrm flipH="1">
            <a:off x="7527392" y="3255895"/>
            <a:ext cx="1652016" cy="131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781D983-EB4D-466C-B938-4FA33E3B7530}"/>
              </a:ext>
            </a:extLst>
          </p:cNvPr>
          <p:cNvCxnSpPr>
            <a:cxnSpLocks/>
            <a:stCxn id="29" idx="2"/>
            <a:endCxn id="8" idx="0"/>
          </p:cNvCxnSpPr>
          <p:nvPr/>
        </p:nvCxnSpPr>
        <p:spPr>
          <a:xfrm>
            <a:off x="9179408" y="3255895"/>
            <a:ext cx="1697627" cy="131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ounded Rectangle 1">
            <a:extLst>
              <a:ext uri="{FF2B5EF4-FFF2-40B4-BE49-F238E27FC236}">
                <a16:creationId xmlns:a16="http://schemas.microsoft.com/office/drawing/2014/main" id="{A3C6407B-6774-41BE-8BD6-CAEB4EED5BF9}"/>
              </a:ext>
            </a:extLst>
          </p:cNvPr>
          <p:cNvSpPr>
            <a:spLocks noChangeArrowheads="1"/>
          </p:cNvSpPr>
          <p:nvPr/>
        </p:nvSpPr>
        <p:spPr bwMode="auto">
          <a:xfrm>
            <a:off x="1924284" y="2228896"/>
            <a:ext cx="3625214" cy="1026999"/>
          </a:xfrm>
          <a:prstGeom prst="roundRect">
            <a:avLst>
              <a:gd name="adj" fmla="val 16667"/>
            </a:avLst>
          </a:prstGeom>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First Nations Education Jurisdiction Framework Agreement (2023)</a:t>
            </a:r>
            <a:endParaRPr kumimoji="0" lang="en-US" altLang="en-US" sz="3600" b="0" i="0" u="none" strike="noStrike" cap="none" normalizeH="0" baseline="0" dirty="0">
              <a:ln>
                <a:noFill/>
              </a:ln>
              <a:solidFill>
                <a:schemeClr val="bg1"/>
              </a:solidFill>
              <a:effectLst/>
              <a:latin typeface="Arial" panose="020B0604020202020204" pitchFamily="34" charset="0"/>
            </a:endParaRPr>
          </a:p>
        </p:txBody>
      </p:sp>
      <p:sp>
        <p:nvSpPr>
          <p:cNvPr id="7" name="Rounded Rectangle 3">
            <a:extLst>
              <a:ext uri="{FF2B5EF4-FFF2-40B4-BE49-F238E27FC236}">
                <a16:creationId xmlns:a16="http://schemas.microsoft.com/office/drawing/2014/main" id="{00102D20-4267-40FC-8E62-576D047FBEA2}"/>
              </a:ext>
            </a:extLst>
          </p:cNvPr>
          <p:cNvSpPr>
            <a:spLocks noChangeArrowheads="1"/>
          </p:cNvSpPr>
          <p:nvPr/>
        </p:nvSpPr>
        <p:spPr bwMode="auto">
          <a:xfrm>
            <a:off x="3470869" y="4319997"/>
            <a:ext cx="2900915" cy="1278768"/>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Funding Agreement</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8" name="Rounded Rectangle 4">
            <a:extLst>
              <a:ext uri="{FF2B5EF4-FFF2-40B4-BE49-F238E27FC236}">
                <a16:creationId xmlns:a16="http://schemas.microsoft.com/office/drawing/2014/main" id="{B96FABF9-06EF-4EF0-98B9-95BC11213E18}"/>
              </a:ext>
            </a:extLst>
          </p:cNvPr>
          <p:cNvSpPr>
            <a:spLocks noChangeArrowheads="1"/>
          </p:cNvSpPr>
          <p:nvPr/>
        </p:nvSpPr>
        <p:spPr bwMode="auto">
          <a:xfrm>
            <a:off x="10146109" y="4574046"/>
            <a:ext cx="1461851" cy="105307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BC - PFN Agreement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Rounded Rectangle 5">
            <a:extLst>
              <a:ext uri="{FF2B5EF4-FFF2-40B4-BE49-F238E27FC236}">
                <a16:creationId xmlns:a16="http://schemas.microsoft.com/office/drawing/2014/main" id="{72CB0DE7-602A-40FC-A4AC-6D770FCBAEF9}"/>
              </a:ext>
            </a:extLst>
          </p:cNvPr>
          <p:cNvSpPr>
            <a:spLocks noChangeArrowheads="1"/>
          </p:cNvSpPr>
          <p:nvPr/>
        </p:nvSpPr>
        <p:spPr bwMode="auto">
          <a:xfrm>
            <a:off x="6796465" y="4574046"/>
            <a:ext cx="1461853" cy="1059007"/>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BC - FNESC Agreement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Rounded Rectangle 6">
            <a:extLst>
              <a:ext uri="{FF2B5EF4-FFF2-40B4-BE49-F238E27FC236}">
                <a16:creationId xmlns:a16="http://schemas.microsoft.com/office/drawing/2014/main" id="{9CBE6341-6C5F-40D4-B589-8F06903198B1}"/>
              </a:ext>
            </a:extLst>
          </p:cNvPr>
          <p:cNvSpPr>
            <a:spLocks noChangeArrowheads="1"/>
          </p:cNvSpPr>
          <p:nvPr/>
        </p:nvSpPr>
        <p:spPr bwMode="auto">
          <a:xfrm>
            <a:off x="8471287" y="4574045"/>
            <a:ext cx="1461853" cy="105307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BC – FNEA Agreement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Rectangle 15">
            <a:extLst>
              <a:ext uri="{FF2B5EF4-FFF2-40B4-BE49-F238E27FC236}">
                <a16:creationId xmlns:a16="http://schemas.microsoft.com/office/drawing/2014/main" id="{1E62B64D-3097-4C7A-A8B6-52D6F556ABF4}"/>
              </a:ext>
            </a:extLst>
          </p:cNvPr>
          <p:cNvSpPr>
            <a:spLocks noChangeArrowheads="1"/>
          </p:cNvSpPr>
          <p:nvPr/>
        </p:nvSpPr>
        <p:spPr bwMode="auto">
          <a:xfrm>
            <a:off x="1447900" y="1092113"/>
            <a:ext cx="929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CA" sz="2400" b="1" dirty="0"/>
              <a:t>Overview of Key Jurisdiction Agreements</a:t>
            </a:r>
          </a:p>
        </p:txBody>
      </p:sp>
      <p:sp>
        <p:nvSpPr>
          <p:cNvPr id="29" name="Rounded Rectangle 3">
            <a:extLst>
              <a:ext uri="{FF2B5EF4-FFF2-40B4-BE49-F238E27FC236}">
                <a16:creationId xmlns:a16="http://schemas.microsoft.com/office/drawing/2014/main" id="{9E4BAC6D-A6D6-4DB4-B91F-3AB82D364FE3}"/>
              </a:ext>
            </a:extLst>
          </p:cNvPr>
          <p:cNvSpPr>
            <a:spLocks noChangeArrowheads="1"/>
          </p:cNvSpPr>
          <p:nvPr/>
        </p:nvSpPr>
        <p:spPr bwMode="auto">
          <a:xfrm>
            <a:off x="7527391" y="2228895"/>
            <a:ext cx="3304034" cy="1027000"/>
          </a:xfrm>
          <a:prstGeom prst="roundRect">
            <a:avLst>
              <a:gd name="adj" fmla="val 16667"/>
            </a:avLst>
          </a:prstGeom>
          <a:solidFill>
            <a:schemeClr val="tx2">
              <a:lumMod val="60000"/>
              <a:lumOff val="40000"/>
            </a:schemeClr>
          </a:solidFill>
          <a:ln>
            <a:solidFill>
              <a:schemeClr val="accent2">
                <a:lumMod val="75000"/>
              </a:schemeClr>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Calibri" panose="020F0502020204030204" pitchFamily="34" charset="0"/>
                <a:cs typeface="Times New Roman" panose="02020603050405020304" pitchFamily="18" charset="0"/>
              </a:rPr>
              <a:t>Jurisdiction agreements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Calibri" panose="020F0502020204030204" pitchFamily="34" charset="0"/>
                <a:cs typeface="Times New Roman" panose="02020603050405020304" pitchFamily="18" charset="0"/>
              </a:rPr>
              <a:t>with BC</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cxnSp>
        <p:nvCxnSpPr>
          <p:cNvPr id="3" name="Straight Arrow Connector 2">
            <a:extLst>
              <a:ext uri="{FF2B5EF4-FFF2-40B4-BE49-F238E27FC236}">
                <a16:creationId xmlns:a16="http://schemas.microsoft.com/office/drawing/2014/main" id="{76B32294-0867-4916-9AA7-A9BA4DAE9300}"/>
              </a:ext>
            </a:extLst>
          </p:cNvPr>
          <p:cNvCxnSpPr>
            <a:cxnSpLocks/>
            <a:stCxn id="4" idx="2"/>
            <a:endCxn id="7" idx="0"/>
          </p:cNvCxnSpPr>
          <p:nvPr/>
        </p:nvCxnSpPr>
        <p:spPr>
          <a:xfrm>
            <a:off x="3736891" y="3255895"/>
            <a:ext cx="1184436" cy="1064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03B0352-499D-4492-A138-ADCBB3FA7D5F}"/>
              </a:ext>
            </a:extLst>
          </p:cNvPr>
          <p:cNvCxnSpPr>
            <a:cxnSpLocks/>
            <a:stCxn id="4" idx="2"/>
            <a:endCxn id="40" idx="0"/>
          </p:cNvCxnSpPr>
          <p:nvPr/>
        </p:nvCxnSpPr>
        <p:spPr>
          <a:xfrm flipH="1">
            <a:off x="2130585" y="3255895"/>
            <a:ext cx="1606306" cy="1064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88BB478-4D74-441E-B734-820BB37999EB}"/>
              </a:ext>
            </a:extLst>
          </p:cNvPr>
          <p:cNvCxnSpPr>
            <a:cxnSpLocks/>
            <a:stCxn id="29" idx="2"/>
            <a:endCxn id="10" idx="0"/>
          </p:cNvCxnSpPr>
          <p:nvPr/>
        </p:nvCxnSpPr>
        <p:spPr>
          <a:xfrm>
            <a:off x="9179408" y="3255895"/>
            <a:ext cx="22806" cy="1318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9D68B288-27F4-47CC-986A-EE00585FD8CA}"/>
              </a:ext>
            </a:extLst>
          </p:cNvPr>
          <p:cNvSpPr/>
          <p:nvPr/>
        </p:nvSpPr>
        <p:spPr>
          <a:xfrm>
            <a:off x="1258332" y="3515150"/>
            <a:ext cx="4957118" cy="494552"/>
          </a:xfrm>
          <a:prstGeom prst="rect">
            <a:avLst/>
          </a:prstGeom>
          <a:solidFill>
            <a:schemeClr val="bg1"/>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r>
              <a:rPr lang="en-CA" sz="1600" dirty="0">
                <a:solidFill>
                  <a:schemeClr val="tx1"/>
                </a:solidFill>
              </a:rPr>
              <a:t>This Framework Agreement has two schedules:</a:t>
            </a:r>
          </a:p>
        </p:txBody>
      </p:sp>
      <p:sp>
        <p:nvSpPr>
          <p:cNvPr id="24" name="Slide Number Placeholder 3">
            <a:extLst>
              <a:ext uri="{FF2B5EF4-FFF2-40B4-BE49-F238E27FC236}">
                <a16:creationId xmlns:a16="http://schemas.microsoft.com/office/drawing/2014/main" id="{778878DC-1A4F-4074-A36A-4177684CD09C}"/>
              </a:ext>
            </a:extLst>
          </p:cNvPr>
          <p:cNvSpPr>
            <a:spLocks noGrp="1"/>
          </p:cNvSpPr>
          <p:nvPr>
            <p:ph type="sldNum" sz="quarter" idx="12"/>
          </p:nvPr>
        </p:nvSpPr>
        <p:spPr>
          <a:xfrm>
            <a:off x="9924392" y="505636"/>
            <a:ext cx="811019" cy="503578"/>
          </a:xfrm>
        </p:spPr>
        <p:txBody>
          <a:bodyPr/>
          <a:lstStyle/>
          <a:p>
            <a:fld id="{CC712354-B87A-C643-A32E-40CC1505842A}" type="slidenum">
              <a:rPr lang="en-US" smtClean="0"/>
              <a:pPr/>
              <a:t>6</a:t>
            </a:fld>
            <a:endParaRPr lang="en-US" dirty="0"/>
          </a:p>
        </p:txBody>
      </p:sp>
      <p:sp>
        <p:nvSpPr>
          <p:cNvPr id="40" name="Rounded Rectangle 2">
            <a:extLst>
              <a:ext uri="{FF2B5EF4-FFF2-40B4-BE49-F238E27FC236}">
                <a16:creationId xmlns:a16="http://schemas.microsoft.com/office/drawing/2014/main" id="{64160352-493B-2626-DCBC-416F3081FF10}"/>
              </a:ext>
            </a:extLst>
          </p:cNvPr>
          <p:cNvSpPr>
            <a:spLocks noChangeArrowheads="1"/>
          </p:cNvSpPr>
          <p:nvPr/>
        </p:nvSpPr>
        <p:spPr bwMode="auto">
          <a:xfrm>
            <a:off x="967355" y="4319997"/>
            <a:ext cx="2326460" cy="1278768"/>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Agreement</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58" name="Rectangle 57">
            <a:extLst>
              <a:ext uri="{FF2B5EF4-FFF2-40B4-BE49-F238E27FC236}">
                <a16:creationId xmlns:a16="http://schemas.microsoft.com/office/drawing/2014/main" id="{F7046AA0-9094-C42D-FD36-B65F206F0320}"/>
              </a:ext>
            </a:extLst>
          </p:cNvPr>
          <p:cNvSpPr/>
          <p:nvPr/>
        </p:nvSpPr>
        <p:spPr>
          <a:xfrm>
            <a:off x="7492429" y="3825444"/>
            <a:ext cx="3419567" cy="494553"/>
          </a:xfrm>
          <a:prstGeom prst="rect">
            <a:avLst/>
          </a:prstGeom>
          <a:solidFill>
            <a:schemeClr val="bg1"/>
          </a:solid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r>
              <a:rPr lang="en-CA" sz="1600" dirty="0">
                <a:solidFill>
                  <a:schemeClr val="tx1"/>
                </a:solidFill>
              </a:rPr>
              <a:t>There are 3 agreements with BC:</a:t>
            </a:r>
          </a:p>
        </p:txBody>
      </p:sp>
    </p:spTree>
    <p:extLst>
      <p:ext uri="{BB962C8B-B14F-4D97-AF65-F5344CB8AC3E}">
        <p14:creationId xmlns:p14="http://schemas.microsoft.com/office/powerpoint/2010/main" val="149966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par>
                                <p:cTn id="16" presetID="10" presetClass="entr" presetSubtype="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par>
                                <p:cTn id="19" presetID="10"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0" presetClass="entr" presetSubtype="0" fill="hold"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par>
                                <p:cTn id="34" presetID="10" presetClass="entr" presetSubtype="0" fill="hold" nodeType="with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1" grpId="0" animBg="1"/>
      <p:bldP spid="40" grpId="0" animBg="1"/>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741363-6BBD-4B7F-B17B-0C81AD6C537E}"/>
              </a:ext>
            </a:extLst>
          </p:cNvPr>
          <p:cNvSpPr>
            <a:spLocks noGrp="1"/>
          </p:cNvSpPr>
          <p:nvPr>
            <p:ph idx="1"/>
          </p:nvPr>
        </p:nvSpPr>
        <p:spPr>
          <a:xfrm>
            <a:off x="1125821" y="2212901"/>
            <a:ext cx="4633095" cy="3629357"/>
          </a:xfrm>
        </p:spPr>
        <p:txBody>
          <a:bodyPr>
            <a:normAutofit/>
          </a:bodyPr>
          <a:lstStyle/>
          <a:p>
            <a:r>
              <a:rPr lang="en-US" dirty="0"/>
              <a:t>This is the Sectoral Self-government Agreement between Canada and individual PFNs. </a:t>
            </a:r>
          </a:p>
          <a:p>
            <a:r>
              <a:rPr lang="en-US" dirty="0"/>
              <a:t>It recognizes a PFN’s law-making authority and sets out the parties’ responsibilities.</a:t>
            </a:r>
          </a:p>
          <a:p>
            <a:r>
              <a:rPr lang="en-US" dirty="0"/>
              <a:t>The </a:t>
            </a:r>
            <a:r>
              <a:rPr lang="en-US" i="1" dirty="0"/>
              <a:t>Jurisdiction Agreement </a:t>
            </a:r>
            <a:r>
              <a:rPr lang="en-US" dirty="0"/>
              <a:t>must be ratified by a First Nation’s community members.</a:t>
            </a:r>
          </a:p>
        </p:txBody>
      </p:sp>
      <p:sp>
        <p:nvSpPr>
          <p:cNvPr id="4" name="Slide Number Placeholder 3">
            <a:extLst>
              <a:ext uri="{FF2B5EF4-FFF2-40B4-BE49-F238E27FC236}">
                <a16:creationId xmlns:a16="http://schemas.microsoft.com/office/drawing/2014/main" id="{48582EC0-3D4A-4BB6-9635-007585CE2831}"/>
              </a:ext>
            </a:extLst>
          </p:cNvPr>
          <p:cNvSpPr>
            <a:spLocks noGrp="1"/>
          </p:cNvSpPr>
          <p:nvPr>
            <p:ph type="sldNum" sz="quarter" idx="12"/>
          </p:nvPr>
        </p:nvSpPr>
        <p:spPr/>
        <p:txBody>
          <a:bodyPr/>
          <a:lstStyle/>
          <a:p>
            <a:fld id="{CC712354-B87A-C643-A32E-40CC1505842A}" type="slidenum">
              <a:rPr lang="en-US" smtClean="0"/>
              <a:pPr/>
              <a:t>7</a:t>
            </a:fld>
            <a:endParaRPr lang="en-US" dirty="0"/>
          </a:p>
        </p:txBody>
      </p:sp>
      <p:sp>
        <p:nvSpPr>
          <p:cNvPr id="5" name="Rounded Rectangle 2">
            <a:extLst>
              <a:ext uri="{FF2B5EF4-FFF2-40B4-BE49-F238E27FC236}">
                <a16:creationId xmlns:a16="http://schemas.microsoft.com/office/drawing/2014/main" id="{48C4477C-79C8-449D-BD6B-8AE0D484EB08}"/>
              </a:ext>
            </a:extLst>
          </p:cNvPr>
          <p:cNvSpPr>
            <a:spLocks noChangeArrowheads="1"/>
          </p:cNvSpPr>
          <p:nvPr/>
        </p:nvSpPr>
        <p:spPr bwMode="auto">
          <a:xfrm>
            <a:off x="1125821" y="771780"/>
            <a:ext cx="4633095" cy="1163345"/>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Agreement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(Jurisdiction Agreement)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6" name="Rounded Rectangle 3">
            <a:extLst>
              <a:ext uri="{FF2B5EF4-FFF2-40B4-BE49-F238E27FC236}">
                <a16:creationId xmlns:a16="http://schemas.microsoft.com/office/drawing/2014/main" id="{468FAFE4-DB95-4114-AE08-65522FBD05DF}"/>
              </a:ext>
            </a:extLst>
          </p:cNvPr>
          <p:cNvSpPr>
            <a:spLocks noChangeArrowheads="1"/>
          </p:cNvSpPr>
          <p:nvPr/>
        </p:nvSpPr>
        <p:spPr bwMode="auto">
          <a:xfrm>
            <a:off x="6096000" y="771781"/>
            <a:ext cx="4633095" cy="1163345"/>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a:t>
            </a:r>
            <a:r>
              <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Funding</a:t>
            </a: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Agreement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(Funding Agreement)</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7" name="Content Placeholder 2">
            <a:extLst>
              <a:ext uri="{FF2B5EF4-FFF2-40B4-BE49-F238E27FC236}">
                <a16:creationId xmlns:a16="http://schemas.microsoft.com/office/drawing/2014/main" id="{C62056F8-D10C-4DE6-B237-5350239DF27D}"/>
              </a:ext>
            </a:extLst>
          </p:cNvPr>
          <p:cNvSpPr txBox="1">
            <a:spLocks/>
          </p:cNvSpPr>
          <p:nvPr/>
        </p:nvSpPr>
        <p:spPr>
          <a:xfrm>
            <a:off x="6096000" y="2212901"/>
            <a:ext cx="4633095" cy="3629357"/>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1900" dirty="0"/>
              <a:t>This funding agreement is intended to support the implementation of the Jurisdiction Agreement. </a:t>
            </a:r>
          </a:p>
          <a:p>
            <a:r>
              <a:rPr lang="en-US" sz="1900" dirty="0"/>
              <a:t>It sets out how Canada will fund a PFN to meet its responsibilities under the </a:t>
            </a:r>
            <a:r>
              <a:rPr lang="en-US" sz="1900" i="1" dirty="0"/>
              <a:t>Jurisdiction Agreement</a:t>
            </a:r>
            <a:r>
              <a:rPr lang="en-US" sz="1900" dirty="0"/>
              <a:t>.</a:t>
            </a:r>
          </a:p>
          <a:p>
            <a:r>
              <a:rPr lang="en-US" sz="1900" dirty="0"/>
              <a:t>The </a:t>
            </a:r>
            <a:r>
              <a:rPr lang="en-US" sz="1900" i="1" dirty="0"/>
              <a:t>Funding Agreement </a:t>
            </a:r>
            <a:r>
              <a:rPr lang="en-US" sz="1900" dirty="0"/>
              <a:t>must be approved by Chief and Council.</a:t>
            </a:r>
          </a:p>
        </p:txBody>
      </p:sp>
    </p:spTree>
    <p:extLst>
      <p:ext uri="{BB962C8B-B14F-4D97-AF65-F5344CB8AC3E}">
        <p14:creationId xmlns:p14="http://schemas.microsoft.com/office/powerpoint/2010/main" val="4057798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C7AB1-BF7C-7796-B25A-C58FBA02815D}"/>
              </a:ext>
            </a:extLst>
          </p:cNvPr>
          <p:cNvSpPr>
            <a:spLocks noGrp="1"/>
          </p:cNvSpPr>
          <p:nvPr>
            <p:ph type="title"/>
          </p:nvPr>
        </p:nvSpPr>
        <p:spPr/>
        <p:txBody>
          <a:bodyPr>
            <a:normAutofit/>
          </a:bodyPr>
          <a:lstStyle/>
          <a:p>
            <a:r>
              <a:rPr lang="en-CA" sz="2800" dirty="0"/>
              <a:t>Background on Sectoral Self-Government Agreements</a:t>
            </a:r>
          </a:p>
        </p:txBody>
      </p:sp>
      <p:sp>
        <p:nvSpPr>
          <p:cNvPr id="3" name="Content Placeholder 2">
            <a:extLst>
              <a:ext uri="{FF2B5EF4-FFF2-40B4-BE49-F238E27FC236}">
                <a16:creationId xmlns:a16="http://schemas.microsoft.com/office/drawing/2014/main" id="{F25FF690-36E7-8B70-2ECF-FF1C794BFAE1}"/>
              </a:ext>
            </a:extLst>
          </p:cNvPr>
          <p:cNvSpPr>
            <a:spLocks noGrp="1"/>
          </p:cNvSpPr>
          <p:nvPr>
            <p:ph idx="1"/>
          </p:nvPr>
        </p:nvSpPr>
        <p:spPr>
          <a:xfrm>
            <a:off x="1130270" y="1993390"/>
            <a:ext cx="9603275" cy="3463786"/>
          </a:xfrm>
        </p:spPr>
        <p:txBody>
          <a:bodyPr>
            <a:normAutofit fontScale="92500" lnSpcReduction="20000"/>
          </a:bodyPr>
          <a:lstStyle/>
          <a:p>
            <a:r>
              <a:rPr lang="en-US" dirty="0"/>
              <a:t>Indigenous peoples have an inherent right to self-government, as recognized under section 35 of the </a:t>
            </a:r>
            <a:r>
              <a:rPr lang="en-US" i="1" dirty="0"/>
              <a:t>Constitution Act, 1982</a:t>
            </a:r>
            <a:r>
              <a:rPr lang="en-US" dirty="0"/>
              <a:t>.</a:t>
            </a:r>
            <a:endParaRPr lang="en-CA" dirty="0"/>
          </a:p>
          <a:p>
            <a:r>
              <a:rPr lang="en-CA" dirty="0"/>
              <a:t>Sectoral Self-Government Agreements are agreements between Canada and First Nations that </a:t>
            </a:r>
            <a:r>
              <a:rPr lang="en-US" dirty="0"/>
              <a:t>recognize self-government over a </a:t>
            </a:r>
            <a:r>
              <a:rPr lang="en-US" b="1" dirty="0"/>
              <a:t>specific</a:t>
            </a:r>
            <a:r>
              <a:rPr lang="en-US" dirty="0"/>
              <a:t> sector, such as education. </a:t>
            </a:r>
          </a:p>
          <a:p>
            <a:r>
              <a:rPr lang="en-US" dirty="0"/>
              <a:t>These agreements describe how Indigenous groups exercise their inherent right, including their jurisdiction (i.e. law-making authority). </a:t>
            </a:r>
          </a:p>
          <a:p>
            <a:r>
              <a:rPr lang="en-US" dirty="0"/>
              <a:t>They include arrangements for Indigenous groups to govern their internal affairs and assume greater responsibility and control over the decision-making that affects their communities.</a:t>
            </a:r>
            <a:endParaRPr lang="en-CA" dirty="0"/>
          </a:p>
        </p:txBody>
      </p:sp>
      <p:sp>
        <p:nvSpPr>
          <p:cNvPr id="4" name="Slide Number Placeholder 3">
            <a:extLst>
              <a:ext uri="{FF2B5EF4-FFF2-40B4-BE49-F238E27FC236}">
                <a16:creationId xmlns:a16="http://schemas.microsoft.com/office/drawing/2014/main" id="{6B7F06A6-8E25-F597-FA6D-C99ED32FBBB4}"/>
              </a:ext>
            </a:extLst>
          </p:cNvPr>
          <p:cNvSpPr>
            <a:spLocks noGrp="1"/>
          </p:cNvSpPr>
          <p:nvPr>
            <p:ph type="sldNum" sz="quarter" idx="12"/>
          </p:nvPr>
        </p:nvSpPr>
        <p:spPr/>
        <p:txBody>
          <a:bodyPr/>
          <a:lstStyle/>
          <a:p>
            <a:fld id="{CC712354-B87A-C643-A32E-40CC1505842A}" type="slidenum">
              <a:rPr lang="en-US" smtClean="0"/>
              <a:pPr/>
              <a:t>8</a:t>
            </a:fld>
            <a:endParaRPr lang="en-US" dirty="0"/>
          </a:p>
        </p:txBody>
      </p:sp>
    </p:spTree>
    <p:extLst>
      <p:ext uri="{BB962C8B-B14F-4D97-AF65-F5344CB8AC3E}">
        <p14:creationId xmlns:p14="http://schemas.microsoft.com/office/powerpoint/2010/main" val="2798315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9EDA80-D464-3C66-7D52-4553AB7B7979}"/>
              </a:ext>
            </a:extLst>
          </p:cNvPr>
          <p:cNvSpPr>
            <a:spLocks noGrp="1"/>
          </p:cNvSpPr>
          <p:nvPr>
            <p:ph idx="1"/>
          </p:nvPr>
        </p:nvSpPr>
        <p:spPr/>
        <p:txBody>
          <a:bodyPr>
            <a:normAutofit fontScale="85000" lnSpcReduction="10000"/>
          </a:bodyPr>
          <a:lstStyle/>
          <a:p>
            <a:r>
              <a:rPr lang="en-CA" dirty="0"/>
              <a:t>The Jurisdiction Agreement is a sectoral self-government agreement.</a:t>
            </a:r>
          </a:p>
          <a:p>
            <a:r>
              <a:rPr lang="en-US" dirty="0"/>
              <a:t>The parties to the Jurisdiction Agreement are:</a:t>
            </a:r>
          </a:p>
          <a:p>
            <a:pPr lvl="1"/>
            <a:r>
              <a:rPr lang="en-US" dirty="0"/>
              <a:t>Canada, represented by the Minister of Crown-Indigenous Relations (“Canada”), and</a:t>
            </a:r>
          </a:p>
          <a:p>
            <a:pPr lvl="1"/>
            <a:r>
              <a:rPr lang="en-US" dirty="0"/>
              <a:t>the Participating First Nation, represented by Chief and Council (“PFN”)</a:t>
            </a:r>
          </a:p>
          <a:p>
            <a:r>
              <a:rPr lang="en-US" dirty="0"/>
              <a:t>A model Jurisdiction Agreement was finalized in May 2022 and four First Nations signed their own individual agreements based on the model. These agreements came into effect on July 1, 2022.</a:t>
            </a:r>
          </a:p>
          <a:p>
            <a:r>
              <a:rPr lang="en-US" dirty="0"/>
              <a:t>Three more First Nations signed individual agreements in 2023 based on the model, which came into effect on July 1, 2023.</a:t>
            </a:r>
          </a:p>
          <a:p>
            <a:endParaRPr lang="en-CA" dirty="0"/>
          </a:p>
        </p:txBody>
      </p:sp>
      <p:sp>
        <p:nvSpPr>
          <p:cNvPr id="4" name="Slide Number Placeholder 3">
            <a:extLst>
              <a:ext uri="{FF2B5EF4-FFF2-40B4-BE49-F238E27FC236}">
                <a16:creationId xmlns:a16="http://schemas.microsoft.com/office/drawing/2014/main" id="{BAC1F847-EE81-8101-FE79-2FBE26C4AE7D}"/>
              </a:ext>
            </a:extLst>
          </p:cNvPr>
          <p:cNvSpPr>
            <a:spLocks noGrp="1"/>
          </p:cNvSpPr>
          <p:nvPr>
            <p:ph type="sldNum" sz="quarter" idx="12"/>
          </p:nvPr>
        </p:nvSpPr>
        <p:spPr/>
        <p:txBody>
          <a:bodyPr/>
          <a:lstStyle/>
          <a:p>
            <a:fld id="{CC712354-B87A-C643-A32E-40CC1505842A}" type="slidenum">
              <a:rPr lang="en-US" smtClean="0"/>
              <a:pPr/>
              <a:t>9</a:t>
            </a:fld>
            <a:endParaRPr lang="en-US" dirty="0"/>
          </a:p>
        </p:txBody>
      </p:sp>
      <p:sp>
        <p:nvSpPr>
          <p:cNvPr id="5" name="Rounded Rectangle 2">
            <a:extLst>
              <a:ext uri="{FF2B5EF4-FFF2-40B4-BE49-F238E27FC236}">
                <a16:creationId xmlns:a16="http://schemas.microsoft.com/office/drawing/2014/main" id="{6A0BBDC4-142D-6E38-83EB-9C365401CA57}"/>
              </a:ext>
            </a:extLst>
          </p:cNvPr>
          <p:cNvSpPr>
            <a:spLocks noChangeArrowheads="1"/>
          </p:cNvSpPr>
          <p:nvPr/>
        </p:nvSpPr>
        <p:spPr bwMode="auto">
          <a:xfrm>
            <a:off x="1125821" y="771780"/>
            <a:ext cx="9683693" cy="1163345"/>
          </a:xfrm>
          <a:prstGeom prst="roundRect">
            <a:avLst>
              <a:gd name="adj" fmla="val 16667"/>
            </a:avLst>
          </a:prstGeom>
          <a:solidFill>
            <a:srgbClr val="FF8265"/>
          </a:solidFill>
          <a:ln>
            <a:solidFill>
              <a:srgbClr val="800000"/>
            </a:solid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Canada - First Nation Education Jurisdiction Agreement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(Jurisdiction Agreement)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5669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1589</TotalTime>
  <Words>3350</Words>
  <Application>Microsoft Office PowerPoint</Application>
  <PresentationFormat>Widescreen</PresentationFormat>
  <Paragraphs>242</Paragraphs>
  <Slides>37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Century Gothic</vt:lpstr>
      <vt:lpstr>Courier New</vt:lpstr>
      <vt:lpstr>Symbol</vt:lpstr>
      <vt:lpstr>Gallery</vt:lpstr>
      <vt:lpstr>First Nations Jurisdiction Over Education</vt:lpstr>
      <vt:lpstr>Suggested Procedure for Discussion and Questions</vt:lpstr>
      <vt:lpstr>Presentation Overview</vt:lpstr>
      <vt:lpstr>Overview of Agreements</vt:lpstr>
      <vt:lpstr>Overview of Jurisdiction Agreements</vt:lpstr>
      <vt:lpstr>PowerPoint Presentation</vt:lpstr>
      <vt:lpstr>PowerPoint Presentation</vt:lpstr>
      <vt:lpstr>Background on Sectoral Self-Government Agreements</vt:lpstr>
      <vt:lpstr>PowerPoint Presentation</vt:lpstr>
      <vt:lpstr>Overview of the Jurisdiction Agreement</vt:lpstr>
      <vt:lpstr>Overview of the Jurisdiction Agreement Cont.</vt:lpstr>
      <vt:lpstr>Whereas Provisions and Part 1 – Definitions </vt:lpstr>
      <vt:lpstr>Part 2 – Exercise of Jurisdiction</vt:lpstr>
      <vt:lpstr>Part 2 – Exercise of Jurisdiction Cont.</vt:lpstr>
      <vt:lpstr>Part 2 – Exercise of Jurisdiction Cont.</vt:lpstr>
      <vt:lpstr>Part 2 – Exercise of Jurisdiction Cont.</vt:lpstr>
      <vt:lpstr>Part 3 – Community Education Authority</vt:lpstr>
      <vt:lpstr>Part 3 – Community Education Authority Cont.</vt:lpstr>
      <vt:lpstr>Part 4 – First Nations Education Authority (FNEA)</vt:lpstr>
      <vt:lpstr>Part 4 – FNEA Cont.</vt:lpstr>
      <vt:lpstr>Part 4 – FNEA Cont.</vt:lpstr>
      <vt:lpstr>Part 5 – Registry, Enforcement and Adjudication</vt:lpstr>
      <vt:lpstr>Part 6 – Application of Laws</vt:lpstr>
      <vt:lpstr>Part 6 – Application of Laws Cont.</vt:lpstr>
      <vt:lpstr>Part 7 – Financial Arrangements </vt:lpstr>
      <vt:lpstr>Part 7 – Financial Arrangements Cont. </vt:lpstr>
      <vt:lpstr>Part 8 – Implementation</vt:lpstr>
      <vt:lpstr>Part 9 – Dispute Resolution</vt:lpstr>
      <vt:lpstr>Part 10 - Ratification</vt:lpstr>
      <vt:lpstr>Part 11 – General Provisions</vt:lpstr>
      <vt:lpstr>Part 11 – General Provisions Cont.</vt:lpstr>
      <vt:lpstr>Part 11 – General Provisions Cont.</vt:lpstr>
      <vt:lpstr>Part 11 – General Provisions Cont. </vt:lpstr>
      <vt:lpstr>Part 11 – General Provisions Cont. </vt:lpstr>
      <vt:lpstr>Education Jurisdiction Resources</vt:lpstr>
      <vt:lpstr>Discussion and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 TRIPARTITE  EDUCATION AGREEMENT:   SUPPORTING FIRST NATION  STUDENT SUCCESS</dc:title>
  <dc:creator>COX, KAITLYN (COXKAI000)</dc:creator>
  <cp:lastModifiedBy>Jenna Maclver</cp:lastModifiedBy>
  <cp:revision>21</cp:revision>
  <cp:lastPrinted>2020-01-17T19:26:22Z</cp:lastPrinted>
  <dcterms:created xsi:type="dcterms:W3CDTF">2018-06-29T17:18:15Z</dcterms:created>
  <dcterms:modified xsi:type="dcterms:W3CDTF">2024-06-05T18:24:53Z</dcterms:modified>
</cp:coreProperties>
</file>