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30" r:id="rId1"/>
  </p:sldMasterIdLst>
  <p:notesMasterIdLst>
    <p:notesMasterId r:id="rId34"/>
  </p:notesMasterIdLst>
  <p:handoutMasterIdLst>
    <p:handoutMasterId r:id="rId35"/>
  </p:handoutMasterIdLst>
  <p:sldIdLst>
    <p:sldId id="1305" r:id="rId2"/>
    <p:sldId id="1327" r:id="rId3"/>
    <p:sldId id="264" r:id="rId4"/>
    <p:sldId id="1378" r:id="rId5"/>
    <p:sldId id="1377" r:id="rId6"/>
    <p:sldId id="1406" r:id="rId7"/>
    <p:sldId id="1371" r:id="rId8"/>
    <p:sldId id="1379" r:id="rId9"/>
    <p:sldId id="1409" r:id="rId10"/>
    <p:sldId id="1380" r:id="rId11"/>
    <p:sldId id="1386" r:id="rId12"/>
    <p:sldId id="1387" r:id="rId13"/>
    <p:sldId id="1381" r:id="rId14"/>
    <p:sldId id="1407" r:id="rId15"/>
    <p:sldId id="1388" r:id="rId16"/>
    <p:sldId id="1408" r:id="rId17"/>
    <p:sldId id="1389" r:id="rId18"/>
    <p:sldId id="1390" r:id="rId19"/>
    <p:sldId id="1392" r:id="rId20"/>
    <p:sldId id="1393" r:id="rId21"/>
    <p:sldId id="1391" r:id="rId22"/>
    <p:sldId id="1394" r:id="rId23"/>
    <p:sldId id="1395" r:id="rId24"/>
    <p:sldId id="1396" r:id="rId25"/>
    <p:sldId id="1397" r:id="rId26"/>
    <p:sldId id="1398" r:id="rId27"/>
    <p:sldId id="1400" r:id="rId28"/>
    <p:sldId id="1399" r:id="rId29"/>
    <p:sldId id="1401" r:id="rId30"/>
    <p:sldId id="1288" r:id="rId31"/>
    <p:sldId id="1321" r:id="rId32"/>
    <p:sldId id="1289" r:id="rId33"/>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Williams" initials="CW" lastIdx="3" clrIdx="0">
    <p:extLst>
      <p:ext uri="{19B8F6BF-5375-455C-9EA6-DF929625EA0E}">
        <p15:presenceInfo xmlns:p15="http://schemas.microsoft.com/office/powerpoint/2012/main" userId="Christa Williams" providerId="None"/>
      </p:ext>
    </p:extLst>
  </p:cmAuthor>
  <p:cmAuthor id="2" name="user" initials="u" lastIdx="1" clrIdx="1">
    <p:extLst>
      <p:ext uri="{19B8F6BF-5375-455C-9EA6-DF929625EA0E}">
        <p15:presenceInfo xmlns:p15="http://schemas.microsoft.com/office/powerpoint/2012/main" userId="b0124f2278da06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E9EBF5"/>
    <a:srgbClr val="A81800"/>
    <a:srgbClr val="0066FF"/>
    <a:srgbClr val="FF9305"/>
    <a:srgbClr val="3D9E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p:restoredTop sz="94694"/>
  </p:normalViewPr>
  <p:slideViewPr>
    <p:cSldViewPr snapToGrid="0">
      <p:cViewPr varScale="1">
        <p:scale>
          <a:sx n="105" d="100"/>
          <a:sy n="105" d="100"/>
        </p:scale>
        <p:origin x="798"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2B5026-3C84-0147-8339-EC72C00CD72C}"/>
              </a:ext>
            </a:extLst>
          </p:cNvPr>
          <p:cNvSpPr>
            <a:spLocks noGrp="1"/>
          </p:cNvSpPr>
          <p:nvPr>
            <p:ph type="hdr" sz="quarter"/>
          </p:nvPr>
        </p:nvSpPr>
        <p:spPr>
          <a:xfrm>
            <a:off x="0" y="2"/>
            <a:ext cx="3043343" cy="467072"/>
          </a:xfrm>
          <a:prstGeom prst="rect">
            <a:avLst/>
          </a:prstGeom>
        </p:spPr>
        <p:txBody>
          <a:bodyPr vert="horz" lIns="93265" tIns="46632" rIns="93265" bIns="46632" rtlCol="0"/>
          <a:lstStyle>
            <a:lvl1pPr algn="l">
              <a:defRPr sz="1200"/>
            </a:lvl1pPr>
          </a:lstStyle>
          <a:p>
            <a:endParaRPr lang="en-US"/>
          </a:p>
        </p:txBody>
      </p:sp>
      <p:sp>
        <p:nvSpPr>
          <p:cNvPr id="3" name="Date Placeholder 2">
            <a:extLst>
              <a:ext uri="{FF2B5EF4-FFF2-40B4-BE49-F238E27FC236}">
                <a16:creationId xmlns:a16="http://schemas.microsoft.com/office/drawing/2014/main" id="{DDC0F196-1819-A44D-9373-6ABD7E533047}"/>
              </a:ext>
            </a:extLst>
          </p:cNvPr>
          <p:cNvSpPr>
            <a:spLocks noGrp="1"/>
          </p:cNvSpPr>
          <p:nvPr>
            <p:ph type="dt" sz="quarter" idx="1"/>
          </p:nvPr>
        </p:nvSpPr>
        <p:spPr>
          <a:xfrm>
            <a:off x="3978133" y="2"/>
            <a:ext cx="3043343" cy="467072"/>
          </a:xfrm>
          <a:prstGeom prst="rect">
            <a:avLst/>
          </a:prstGeom>
        </p:spPr>
        <p:txBody>
          <a:bodyPr vert="horz" lIns="93265" tIns="46632" rIns="93265" bIns="46632" rtlCol="0"/>
          <a:lstStyle>
            <a:lvl1pPr algn="r">
              <a:defRPr sz="1200"/>
            </a:lvl1pPr>
          </a:lstStyle>
          <a:p>
            <a:fld id="{DB4FDA1B-1A10-B341-9C44-623D7B8BC81C}" type="datetimeFigureOut">
              <a:rPr lang="en-US" smtClean="0"/>
              <a:t>6/5/2024</a:t>
            </a:fld>
            <a:endParaRPr lang="en-US"/>
          </a:p>
        </p:txBody>
      </p:sp>
      <p:sp>
        <p:nvSpPr>
          <p:cNvPr id="4" name="Footer Placeholder 3">
            <a:extLst>
              <a:ext uri="{FF2B5EF4-FFF2-40B4-BE49-F238E27FC236}">
                <a16:creationId xmlns:a16="http://schemas.microsoft.com/office/drawing/2014/main" id="{17C47D7C-755E-F64D-958F-9A0415151AD7}"/>
              </a:ext>
            </a:extLst>
          </p:cNvPr>
          <p:cNvSpPr>
            <a:spLocks noGrp="1"/>
          </p:cNvSpPr>
          <p:nvPr>
            <p:ph type="ftr" sz="quarter" idx="2"/>
          </p:nvPr>
        </p:nvSpPr>
        <p:spPr>
          <a:xfrm>
            <a:off x="0" y="8842035"/>
            <a:ext cx="3043343" cy="467071"/>
          </a:xfrm>
          <a:prstGeom prst="rect">
            <a:avLst/>
          </a:prstGeom>
        </p:spPr>
        <p:txBody>
          <a:bodyPr vert="horz" lIns="93265" tIns="46632" rIns="93265" bIns="4663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805B7DA-173A-5C40-A894-E0EB3F575EE1}"/>
              </a:ext>
            </a:extLst>
          </p:cNvPr>
          <p:cNvSpPr>
            <a:spLocks noGrp="1"/>
          </p:cNvSpPr>
          <p:nvPr>
            <p:ph type="sldNum" sz="quarter" idx="3"/>
          </p:nvPr>
        </p:nvSpPr>
        <p:spPr>
          <a:xfrm>
            <a:off x="3978133" y="8842035"/>
            <a:ext cx="3043343" cy="467071"/>
          </a:xfrm>
          <a:prstGeom prst="rect">
            <a:avLst/>
          </a:prstGeom>
        </p:spPr>
        <p:txBody>
          <a:bodyPr vert="horz" lIns="93265" tIns="46632" rIns="93265" bIns="46632" rtlCol="0" anchor="b"/>
          <a:lstStyle>
            <a:lvl1pPr algn="r">
              <a:defRPr sz="1200"/>
            </a:lvl1pPr>
          </a:lstStyle>
          <a:p>
            <a:fld id="{79AB8EC9-3BD6-E147-BD25-1399968E443B}" type="slidenum">
              <a:rPr lang="en-US" smtClean="0"/>
              <a:t>‹#›</a:t>
            </a:fld>
            <a:endParaRPr lang="en-US"/>
          </a:p>
        </p:txBody>
      </p:sp>
    </p:spTree>
    <p:extLst>
      <p:ext uri="{BB962C8B-B14F-4D97-AF65-F5344CB8AC3E}">
        <p14:creationId xmlns:p14="http://schemas.microsoft.com/office/powerpoint/2010/main" val="1266896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43343" cy="467610"/>
          </a:xfrm>
          <a:prstGeom prst="rect">
            <a:avLst/>
          </a:prstGeom>
        </p:spPr>
        <p:txBody>
          <a:bodyPr vert="horz" lIns="93265" tIns="46632" rIns="93265" bIns="46632" rtlCol="0"/>
          <a:lstStyle>
            <a:lvl1pPr algn="l">
              <a:defRPr sz="1200"/>
            </a:lvl1pPr>
          </a:lstStyle>
          <a:p>
            <a:endParaRPr lang="en-US"/>
          </a:p>
        </p:txBody>
      </p:sp>
      <p:sp>
        <p:nvSpPr>
          <p:cNvPr id="3" name="Date Placeholder 2"/>
          <p:cNvSpPr>
            <a:spLocks noGrp="1"/>
          </p:cNvSpPr>
          <p:nvPr>
            <p:ph type="dt" idx="1"/>
          </p:nvPr>
        </p:nvSpPr>
        <p:spPr>
          <a:xfrm>
            <a:off x="3978540" y="5"/>
            <a:ext cx="3043343" cy="467610"/>
          </a:xfrm>
          <a:prstGeom prst="rect">
            <a:avLst/>
          </a:prstGeom>
        </p:spPr>
        <p:txBody>
          <a:bodyPr vert="horz" lIns="93265" tIns="46632" rIns="93265" bIns="46632" rtlCol="0"/>
          <a:lstStyle>
            <a:lvl1pPr algn="r">
              <a:defRPr sz="1200"/>
            </a:lvl1pPr>
          </a:lstStyle>
          <a:p>
            <a:fld id="{806D85E9-3439-4558-87BC-EE6A4E083775}" type="datetimeFigureOut">
              <a:rPr lang="en-US" smtClean="0"/>
              <a:t>6/5/2024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265" tIns="46632" rIns="93265" bIns="46632" rtlCol="0" anchor="ctr"/>
          <a:lstStyle/>
          <a:p>
            <a:endParaRPr lang="en-US"/>
          </a:p>
        </p:txBody>
      </p:sp>
      <p:sp>
        <p:nvSpPr>
          <p:cNvPr id="5" name="Notes Placeholder 4"/>
          <p:cNvSpPr>
            <a:spLocks noGrp="1"/>
          </p:cNvSpPr>
          <p:nvPr>
            <p:ph type="body" sz="quarter" idx="3"/>
          </p:nvPr>
        </p:nvSpPr>
        <p:spPr>
          <a:xfrm>
            <a:off x="702310" y="4480012"/>
            <a:ext cx="5618480" cy="3665457"/>
          </a:xfrm>
          <a:prstGeom prst="rect">
            <a:avLst/>
          </a:prstGeom>
        </p:spPr>
        <p:txBody>
          <a:bodyPr vert="horz" lIns="93265" tIns="46632" rIns="93265" bIns="466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1497"/>
            <a:ext cx="3043343" cy="467609"/>
          </a:xfrm>
          <a:prstGeom prst="rect">
            <a:avLst/>
          </a:prstGeom>
        </p:spPr>
        <p:txBody>
          <a:bodyPr vert="horz" lIns="93265" tIns="46632" rIns="93265" bIns="46632" rtlCol="0" anchor="b"/>
          <a:lstStyle>
            <a:lvl1pPr algn="l">
              <a:defRPr sz="1200"/>
            </a:lvl1pPr>
          </a:lstStyle>
          <a:p>
            <a:endParaRPr lang="en-US"/>
          </a:p>
        </p:txBody>
      </p:sp>
      <p:sp>
        <p:nvSpPr>
          <p:cNvPr id="7" name="Slide Number Placeholder 6"/>
          <p:cNvSpPr>
            <a:spLocks noGrp="1"/>
          </p:cNvSpPr>
          <p:nvPr>
            <p:ph type="sldNum" sz="quarter" idx="5"/>
          </p:nvPr>
        </p:nvSpPr>
        <p:spPr>
          <a:xfrm>
            <a:off x="3978540" y="8841497"/>
            <a:ext cx="3043343" cy="467609"/>
          </a:xfrm>
          <a:prstGeom prst="rect">
            <a:avLst/>
          </a:prstGeom>
        </p:spPr>
        <p:txBody>
          <a:bodyPr vert="horz" lIns="93265" tIns="46632" rIns="93265" bIns="46632" rtlCol="0" anchor="b"/>
          <a:lstStyle>
            <a:lvl1pPr algn="r">
              <a:defRPr sz="1200"/>
            </a:lvl1pPr>
          </a:lstStyle>
          <a:p>
            <a:fld id="{7174A8C7-8485-4E8F-81CA-1CD97946DF9A}" type="slidenum">
              <a:rPr lang="en-US" smtClean="0"/>
              <a:t>‹#›</a:t>
            </a:fld>
            <a:endParaRPr lang="en-US"/>
          </a:p>
        </p:txBody>
      </p:sp>
    </p:spTree>
    <p:extLst>
      <p:ext uri="{BB962C8B-B14F-4D97-AF65-F5344CB8AC3E}">
        <p14:creationId xmlns:p14="http://schemas.microsoft.com/office/powerpoint/2010/main" val="367615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1</a:t>
            </a:fld>
            <a:endParaRPr lang="en-US"/>
          </a:p>
        </p:txBody>
      </p:sp>
    </p:spTree>
    <p:extLst>
      <p:ext uri="{BB962C8B-B14F-4D97-AF65-F5344CB8AC3E}">
        <p14:creationId xmlns:p14="http://schemas.microsoft.com/office/powerpoint/2010/main" val="1476615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E37C469-BC9F-40C9-985D-E34018594444}" type="slidenum">
              <a:rPr lang="en-US" smtClean="0"/>
              <a:t>32</a:t>
            </a:fld>
            <a:endParaRPr lang="en-US"/>
          </a:p>
        </p:txBody>
      </p:sp>
    </p:spTree>
    <p:extLst>
      <p:ext uri="{BB962C8B-B14F-4D97-AF65-F5344CB8AC3E}">
        <p14:creationId xmlns:p14="http://schemas.microsoft.com/office/powerpoint/2010/main" val="334503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2</a:t>
            </a:fld>
            <a:endParaRPr lang="en-US"/>
          </a:p>
        </p:txBody>
      </p:sp>
    </p:spTree>
    <p:extLst>
      <p:ext uri="{BB962C8B-B14F-4D97-AF65-F5344CB8AC3E}">
        <p14:creationId xmlns:p14="http://schemas.microsoft.com/office/powerpoint/2010/main" val="1334888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3</a:t>
            </a:fld>
            <a:endParaRPr lang="en-US"/>
          </a:p>
        </p:txBody>
      </p:sp>
    </p:spTree>
    <p:extLst>
      <p:ext uri="{BB962C8B-B14F-4D97-AF65-F5344CB8AC3E}">
        <p14:creationId xmlns:p14="http://schemas.microsoft.com/office/powerpoint/2010/main" val="2979076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4</a:t>
            </a:fld>
            <a:endParaRPr lang="en-US"/>
          </a:p>
        </p:txBody>
      </p:sp>
    </p:spTree>
    <p:extLst>
      <p:ext uri="{BB962C8B-B14F-4D97-AF65-F5344CB8AC3E}">
        <p14:creationId xmlns:p14="http://schemas.microsoft.com/office/powerpoint/2010/main" val="3202103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5</a:t>
            </a:fld>
            <a:endParaRPr lang="en-US"/>
          </a:p>
        </p:txBody>
      </p:sp>
    </p:spTree>
    <p:extLst>
      <p:ext uri="{BB962C8B-B14F-4D97-AF65-F5344CB8AC3E}">
        <p14:creationId xmlns:p14="http://schemas.microsoft.com/office/powerpoint/2010/main" val="1358592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012D35-5733-4E9C-B58E-2D46B7B2FC41}" type="slidenum">
              <a:rPr lang="en-CA" smtClean="0"/>
              <a:t>6</a:t>
            </a:fld>
            <a:endParaRPr lang="en-CA" dirty="0"/>
          </a:p>
        </p:txBody>
      </p:sp>
    </p:spTree>
    <p:extLst>
      <p:ext uri="{BB962C8B-B14F-4D97-AF65-F5344CB8AC3E}">
        <p14:creationId xmlns:p14="http://schemas.microsoft.com/office/powerpoint/2010/main" val="1061985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7</a:t>
            </a:fld>
            <a:endParaRPr lang="en-US"/>
          </a:p>
        </p:txBody>
      </p:sp>
    </p:spTree>
    <p:extLst>
      <p:ext uri="{BB962C8B-B14F-4D97-AF65-F5344CB8AC3E}">
        <p14:creationId xmlns:p14="http://schemas.microsoft.com/office/powerpoint/2010/main" val="1831531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endParaRPr lang="en-CA"/>
          </a:p>
          <a:p>
            <a:endParaRPr lang="en-CA"/>
          </a:p>
        </p:txBody>
      </p:sp>
      <p:sp>
        <p:nvSpPr>
          <p:cNvPr id="4" name="Slide Number Placeholder 3"/>
          <p:cNvSpPr>
            <a:spLocks noGrp="1"/>
          </p:cNvSpPr>
          <p:nvPr>
            <p:ph type="sldNum" sz="quarter" idx="10"/>
          </p:nvPr>
        </p:nvSpPr>
        <p:spPr/>
        <p:txBody>
          <a:bodyPr/>
          <a:lstStyle/>
          <a:p>
            <a:fld id="{8E37C469-BC9F-40C9-985D-E34018594444}" type="slidenum">
              <a:rPr lang="en-US" smtClean="0"/>
              <a:t>30</a:t>
            </a:fld>
            <a:endParaRPr lang="en-US"/>
          </a:p>
        </p:txBody>
      </p:sp>
    </p:spTree>
    <p:extLst>
      <p:ext uri="{BB962C8B-B14F-4D97-AF65-F5344CB8AC3E}">
        <p14:creationId xmlns:p14="http://schemas.microsoft.com/office/powerpoint/2010/main" val="2256767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7174A8C7-8485-4E8F-81CA-1CD97946DF9A}" type="slidenum">
              <a:rPr lang="en-US" smtClean="0"/>
              <a:t>31</a:t>
            </a:fld>
            <a:endParaRPr lang="en-US"/>
          </a:p>
        </p:txBody>
      </p:sp>
    </p:spTree>
    <p:extLst>
      <p:ext uri="{BB962C8B-B14F-4D97-AF65-F5344CB8AC3E}">
        <p14:creationId xmlns:p14="http://schemas.microsoft.com/office/powerpoint/2010/main" val="948485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18A739-387A-419E-8B91-916E5A4C430B}" type="datetime1">
              <a:rPr lang="en-US" smtClean="0"/>
              <a:t>6/5/2024</a:t>
            </a:fld>
            <a:endParaRPr lang="en-US"/>
          </a:p>
        </p:txBody>
      </p:sp>
      <p:sp>
        <p:nvSpPr>
          <p:cNvPr id="5" name="Footer Placeholder 4"/>
          <p:cNvSpPr>
            <a:spLocks noGrp="1"/>
          </p:cNvSpPr>
          <p:nvPr>
            <p:ph type="ftr" sz="quarter" idx="11"/>
          </p:nvPr>
        </p:nvSpPr>
        <p:spPr>
          <a:xfrm>
            <a:off x="1127124" y="329307"/>
            <a:ext cx="5943668" cy="309201"/>
          </a:xfrm>
        </p:spPr>
        <p:txBody>
          <a:bodyPr/>
          <a:lstStyle>
            <a:lvl1pPr>
              <a:defRPr>
                <a:solidFill>
                  <a:schemeClr val="tx1"/>
                </a:solidFill>
              </a:defRPr>
            </a:lvl1pPr>
          </a:lstStyle>
          <a:p>
            <a:r>
              <a:rPr lang="en-US"/>
              <a:t>Draft – Not for distribution</a:t>
            </a:r>
          </a:p>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423611448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18A739-387A-419E-8B91-916E5A4C430B}" type="datetime1">
              <a:rPr lang="en-US" smtClean="0"/>
              <a:t>6/5/2024</a:t>
            </a:fld>
            <a:endParaRPr lang="en-US"/>
          </a:p>
        </p:txBody>
      </p:sp>
      <p:sp>
        <p:nvSpPr>
          <p:cNvPr id="5" name="Footer Placeholder 4"/>
          <p:cNvSpPr>
            <a:spLocks noGrp="1"/>
          </p:cNvSpPr>
          <p:nvPr>
            <p:ph type="ftr" sz="quarter" idx="11"/>
          </p:nvPr>
        </p:nvSpPr>
        <p:spPr/>
        <p:txBody>
          <a:bodyPr/>
          <a:lstStyle/>
          <a:p>
            <a:r>
              <a:rPr lang="en-US"/>
              <a:t>Draft – Not for distribution</a:t>
            </a:r>
          </a:p>
          <a:p>
            <a:endParaRPr lang="en-US"/>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406187094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18A739-387A-419E-8B91-916E5A4C430B}" type="datetime1">
              <a:rPr lang="en-US" smtClean="0"/>
              <a:t>6/5/2024</a:t>
            </a:fld>
            <a:endParaRPr lang="en-US"/>
          </a:p>
        </p:txBody>
      </p:sp>
      <p:sp>
        <p:nvSpPr>
          <p:cNvPr id="5" name="Footer Placeholder 4"/>
          <p:cNvSpPr>
            <a:spLocks noGrp="1"/>
          </p:cNvSpPr>
          <p:nvPr>
            <p:ph type="ftr" sz="quarter" idx="11"/>
          </p:nvPr>
        </p:nvSpPr>
        <p:spPr/>
        <p:txBody>
          <a:bodyPr/>
          <a:lstStyle/>
          <a:p>
            <a:r>
              <a:rPr lang="en-US"/>
              <a:t>Draft – Not for distribution</a:t>
            </a:r>
          </a:p>
          <a:p>
            <a:endParaRPr lang="en-US"/>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73868061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5CAB2-5548-4AB6-BF8B-3F3A1FDFF5E4}"/>
              </a:ext>
            </a:extLst>
          </p:cNvPr>
          <p:cNvSpPr>
            <a:spLocks noGrp="1"/>
          </p:cNvSpPr>
          <p:nvPr>
            <p:ph type="title" hasCustomPrompt="1"/>
          </p:nvPr>
        </p:nvSpPr>
        <p:spPr>
          <a:xfrm>
            <a:off x="2124170" y="2301215"/>
            <a:ext cx="7943660" cy="1450785"/>
          </a:xfrm>
          <a:prstGeom prst="rect">
            <a:avLst/>
          </a:prstGeom>
        </p:spPr>
        <p:txBody>
          <a:bodyPr anchor="ctr" anchorCtr="0">
            <a:normAutofit/>
          </a:bodyPr>
          <a:lstStyle>
            <a:lvl1pPr algn="ctr">
              <a:defRPr sz="5400" b="1" baseline="0">
                <a:solidFill>
                  <a:schemeClr val="tx2"/>
                </a:solidFill>
              </a:defRPr>
            </a:lvl1pPr>
          </a:lstStyle>
          <a:p>
            <a:r>
              <a:rPr lang="en-US"/>
              <a:t>Section Title</a:t>
            </a:r>
            <a:endParaRPr lang="en-CA"/>
          </a:p>
        </p:txBody>
      </p:sp>
      <p:sp>
        <p:nvSpPr>
          <p:cNvPr id="4" name="Date Placeholder 3">
            <a:extLst>
              <a:ext uri="{FF2B5EF4-FFF2-40B4-BE49-F238E27FC236}">
                <a16:creationId xmlns:a16="http://schemas.microsoft.com/office/drawing/2014/main" id="{745F6DD1-D78F-4A88-A0D5-2C85BBD73BE6}"/>
              </a:ext>
            </a:extLst>
          </p:cNvPr>
          <p:cNvSpPr>
            <a:spLocks noGrp="1"/>
          </p:cNvSpPr>
          <p:nvPr>
            <p:ph type="dt" sz="half" idx="10"/>
          </p:nvPr>
        </p:nvSpPr>
        <p:spPr/>
        <p:txBody>
          <a:bodyPr/>
          <a:lstStyle/>
          <a:p>
            <a:fld id="{11F96D72-6A95-4650-A34F-7041343AE756}" type="datetime1">
              <a:rPr lang="en-US" smtClean="0"/>
              <a:t>6/5/2024</a:t>
            </a:fld>
            <a:endParaRPr lang="en-US"/>
          </a:p>
        </p:txBody>
      </p:sp>
      <p:sp>
        <p:nvSpPr>
          <p:cNvPr id="5" name="Footer Placeholder 4">
            <a:extLst>
              <a:ext uri="{FF2B5EF4-FFF2-40B4-BE49-F238E27FC236}">
                <a16:creationId xmlns:a16="http://schemas.microsoft.com/office/drawing/2014/main" id="{83678B55-D7D8-49DF-AE20-D7B054D53CE6}"/>
              </a:ext>
            </a:extLst>
          </p:cNvPr>
          <p:cNvSpPr>
            <a:spLocks noGrp="1"/>
          </p:cNvSpPr>
          <p:nvPr>
            <p:ph type="ftr" sz="quarter" idx="11"/>
          </p:nvPr>
        </p:nvSpPr>
        <p:spPr/>
        <p:txBody>
          <a:bodyPr/>
          <a:lstStyle/>
          <a:p>
            <a:r>
              <a:rPr lang="en-US"/>
              <a:t>Draft – Not for distribution</a:t>
            </a:r>
          </a:p>
          <a:p>
            <a:endParaRPr lang="en-US"/>
          </a:p>
        </p:txBody>
      </p:sp>
      <p:sp>
        <p:nvSpPr>
          <p:cNvPr id="6" name="Slide Number Placeholder 5">
            <a:extLst>
              <a:ext uri="{FF2B5EF4-FFF2-40B4-BE49-F238E27FC236}">
                <a16:creationId xmlns:a16="http://schemas.microsoft.com/office/drawing/2014/main" id="{042D85E0-E033-4B14-9352-240C538BD85F}"/>
              </a:ext>
            </a:extLst>
          </p:cNvPr>
          <p:cNvSpPr>
            <a:spLocks noGrp="1"/>
          </p:cNvSpPr>
          <p:nvPr>
            <p:ph type="sldNum" sz="quarter" idx="12"/>
          </p:nvPr>
        </p:nvSpPr>
        <p:spPr>
          <a:xfrm>
            <a:off x="9371144" y="6330949"/>
            <a:ext cx="2743200" cy="365125"/>
          </a:xfrm>
        </p:spPr>
        <p:txBody>
          <a:bodyPr/>
          <a:lstStyle>
            <a:lvl1pPr>
              <a:defRPr sz="3600"/>
            </a:lvl1pPr>
          </a:lstStyle>
          <a:p>
            <a:fld id="{CC712354-B87A-C643-A32E-40CC1505842A}" type="slidenum">
              <a:rPr lang="en-US" smtClean="0"/>
              <a:pPr/>
              <a:t>‹#›</a:t>
            </a:fld>
            <a:endParaRPr lang="en-US"/>
          </a:p>
        </p:txBody>
      </p:sp>
    </p:spTree>
    <p:extLst>
      <p:ext uri="{BB962C8B-B14F-4D97-AF65-F5344CB8AC3E}">
        <p14:creationId xmlns:p14="http://schemas.microsoft.com/office/powerpoint/2010/main" val="68467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200"/>
            </a:lvl1pPr>
          </a:lstStyle>
          <a:p>
            <a:fld id="{7818A739-387A-419E-8B91-916E5A4C430B}" type="datetime1">
              <a:rPr lang="en-US" smtClean="0"/>
              <a:t>6/5/2024</a:t>
            </a:fld>
            <a:endParaRPr lang="en-US"/>
          </a:p>
        </p:txBody>
      </p:sp>
      <p:sp>
        <p:nvSpPr>
          <p:cNvPr id="5" name="Footer Placeholder 4"/>
          <p:cNvSpPr>
            <a:spLocks noGrp="1"/>
          </p:cNvSpPr>
          <p:nvPr>
            <p:ph type="ftr" sz="quarter" idx="11"/>
          </p:nvPr>
        </p:nvSpPr>
        <p:spPr/>
        <p:txBody>
          <a:bodyPr/>
          <a:lstStyle>
            <a:lvl1pPr>
              <a:defRPr sz="1200"/>
            </a:lvl1pPr>
          </a:lstStyle>
          <a:p>
            <a:r>
              <a:rPr lang="en-US"/>
              <a:t>Draft – Not for distribution</a:t>
            </a:r>
          </a:p>
          <a:p>
            <a:endParaRPr lang="en-US"/>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180282593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8A739-387A-419E-8B91-916E5A4C430B}" type="datetime1">
              <a:rPr lang="en-US" smtClean="0"/>
              <a:t>6/5/2024</a:t>
            </a:fld>
            <a:endParaRPr lang="en-US"/>
          </a:p>
        </p:txBody>
      </p:sp>
      <p:sp>
        <p:nvSpPr>
          <p:cNvPr id="5" name="Footer Placeholder 4"/>
          <p:cNvSpPr>
            <a:spLocks noGrp="1"/>
          </p:cNvSpPr>
          <p:nvPr>
            <p:ph type="ftr" sz="quarter" idx="11"/>
          </p:nvPr>
        </p:nvSpPr>
        <p:spPr/>
        <p:txBody>
          <a:bodyPr/>
          <a:lstStyle/>
          <a:p>
            <a:r>
              <a:rPr lang="en-US"/>
              <a:t>Draft – Not for distribution</a:t>
            </a:r>
          </a:p>
          <a:p>
            <a:endParaRPr lang="en-US"/>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204975062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3E3A61-3B0A-496C-A6DC-D04FFF963CFA}" type="datetime1">
              <a:rPr lang="en-US" smtClean="0"/>
              <a:t>6/5/2024</a:t>
            </a:fld>
            <a:endParaRPr lang="en-US"/>
          </a:p>
        </p:txBody>
      </p:sp>
      <p:sp>
        <p:nvSpPr>
          <p:cNvPr id="6" name="Footer Placeholder 5"/>
          <p:cNvSpPr>
            <a:spLocks noGrp="1"/>
          </p:cNvSpPr>
          <p:nvPr>
            <p:ph type="ftr" sz="quarter" idx="11"/>
          </p:nvPr>
        </p:nvSpPr>
        <p:spPr/>
        <p:txBody>
          <a:bodyPr/>
          <a:lstStyle/>
          <a:p>
            <a:r>
              <a:rPr lang="en-US"/>
              <a:t>Draft – Not for distribution</a:t>
            </a:r>
          </a:p>
          <a:p>
            <a:endParaRPr lang="en-US"/>
          </a:p>
        </p:txBody>
      </p:sp>
      <p:sp>
        <p:nvSpPr>
          <p:cNvPr id="7" name="Slide Number Placeholder 6"/>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12514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DB949E-637E-4C70-9382-A044F5422B58}" type="datetime1">
              <a:rPr lang="en-US" smtClean="0"/>
              <a:t>6/5/2024</a:t>
            </a:fld>
            <a:endParaRPr lang="en-US"/>
          </a:p>
        </p:txBody>
      </p:sp>
      <p:sp>
        <p:nvSpPr>
          <p:cNvPr id="8" name="Footer Placeholder 7"/>
          <p:cNvSpPr>
            <a:spLocks noGrp="1"/>
          </p:cNvSpPr>
          <p:nvPr>
            <p:ph type="ftr" sz="quarter" idx="11"/>
          </p:nvPr>
        </p:nvSpPr>
        <p:spPr/>
        <p:txBody>
          <a:bodyPr/>
          <a:lstStyle/>
          <a:p>
            <a:r>
              <a:rPr lang="en-US"/>
              <a:t>Draft – Not for distribution</a:t>
            </a:r>
          </a:p>
          <a:p>
            <a:endParaRPr lang="en-US"/>
          </a:p>
        </p:txBody>
      </p:sp>
      <p:sp>
        <p:nvSpPr>
          <p:cNvPr id="9" name="Slide Number Placeholder 8"/>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4173080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C712354-B87A-C643-A32E-40CC1505842A}" type="slidenum">
              <a:rPr lang="en-US" smtClean="0"/>
              <a:t>‹#›</a:t>
            </a:fld>
            <a:endParaRPr lang="en-US"/>
          </a:p>
        </p:txBody>
      </p:sp>
      <p:sp>
        <p:nvSpPr>
          <p:cNvPr id="4" name="Footer Placeholder 7">
            <a:extLst>
              <a:ext uri="{FF2B5EF4-FFF2-40B4-BE49-F238E27FC236}">
                <a16:creationId xmlns:a16="http://schemas.microsoft.com/office/drawing/2014/main" id="{AD379479-7855-4EB2-AFF4-2759B8A16A7F}"/>
              </a:ext>
            </a:extLst>
          </p:cNvPr>
          <p:cNvSpPr>
            <a:spLocks noGrp="1"/>
          </p:cNvSpPr>
          <p:nvPr>
            <p:ph type="ftr" sz="quarter" idx="11"/>
          </p:nvPr>
        </p:nvSpPr>
        <p:spPr>
          <a:xfrm>
            <a:off x="1130270" y="329307"/>
            <a:ext cx="5938836" cy="309201"/>
          </a:xfrm>
        </p:spPr>
        <p:txBody>
          <a:bodyPr/>
          <a:lstStyle/>
          <a:p>
            <a:r>
              <a:rPr lang="en-US"/>
              <a:t>Draft – Not for distribution</a:t>
            </a:r>
          </a:p>
          <a:p>
            <a:endParaRPr lang="en-US"/>
          </a:p>
        </p:txBody>
      </p:sp>
    </p:spTree>
    <p:extLst>
      <p:ext uri="{BB962C8B-B14F-4D97-AF65-F5344CB8AC3E}">
        <p14:creationId xmlns:p14="http://schemas.microsoft.com/office/powerpoint/2010/main" val="2464492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686B7-FF71-4F3B-ADB1-ADF6989641A1}" type="datetime1">
              <a:rPr lang="en-US" smtClean="0"/>
              <a:t>6/5/2024</a:t>
            </a:fld>
            <a:endParaRPr lang="en-US"/>
          </a:p>
        </p:txBody>
      </p:sp>
      <p:sp>
        <p:nvSpPr>
          <p:cNvPr id="3" name="Footer Placeholder 2"/>
          <p:cNvSpPr>
            <a:spLocks noGrp="1"/>
          </p:cNvSpPr>
          <p:nvPr>
            <p:ph type="ftr" sz="quarter" idx="11"/>
          </p:nvPr>
        </p:nvSpPr>
        <p:spPr/>
        <p:txBody>
          <a:bodyPr/>
          <a:lstStyle/>
          <a:p>
            <a:r>
              <a:rPr lang="en-US"/>
              <a:t>Draft – Not for distribution</a:t>
            </a:r>
          </a:p>
          <a:p>
            <a:endParaRPr lang="en-US"/>
          </a:p>
        </p:txBody>
      </p:sp>
      <p:sp>
        <p:nvSpPr>
          <p:cNvPr id="4" name="Slide Number Placeholder 3"/>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378241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18A739-387A-419E-8B91-916E5A4C430B}" type="datetime1">
              <a:rPr lang="en-US" smtClean="0"/>
              <a:t>6/5/2024</a:t>
            </a:fld>
            <a:endParaRPr lang="en-US"/>
          </a:p>
        </p:txBody>
      </p:sp>
      <p:sp>
        <p:nvSpPr>
          <p:cNvPr id="6" name="Footer Placeholder 5"/>
          <p:cNvSpPr>
            <a:spLocks noGrp="1"/>
          </p:cNvSpPr>
          <p:nvPr>
            <p:ph type="ftr" sz="quarter" idx="11"/>
          </p:nvPr>
        </p:nvSpPr>
        <p:spPr/>
        <p:txBody>
          <a:bodyPr/>
          <a:lstStyle/>
          <a:p>
            <a:r>
              <a:rPr lang="en-US"/>
              <a:t>Draft – Not for distribution</a:t>
            </a:r>
          </a:p>
          <a:p>
            <a:endParaRPr lang="en-US"/>
          </a:p>
        </p:txBody>
      </p:sp>
      <p:sp>
        <p:nvSpPr>
          <p:cNvPr id="7" name="Slide Number Placeholder 6"/>
          <p:cNvSpPr>
            <a:spLocks noGrp="1"/>
          </p:cNvSpPr>
          <p:nvPr>
            <p:ph type="sldNum" sz="quarter" idx="12"/>
          </p:nvPr>
        </p:nvSpPr>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167637097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C10D69D1-584B-4D20-905D-B0FFDD9608AA}" type="datetime1">
              <a:rPr lang="en-US" smtClean="0"/>
              <a:t>6/5/2024</a:t>
            </a:fld>
            <a:endParaRPr lang="en-US"/>
          </a:p>
        </p:txBody>
      </p:sp>
      <p:sp>
        <p:nvSpPr>
          <p:cNvPr id="6" name="Footer Placeholder 5"/>
          <p:cNvSpPr>
            <a:spLocks noGrp="1"/>
          </p:cNvSpPr>
          <p:nvPr>
            <p:ph type="ftr" sz="quarter" idx="11"/>
          </p:nvPr>
        </p:nvSpPr>
        <p:spPr>
          <a:xfrm>
            <a:off x="1125300" y="318640"/>
            <a:ext cx="4877818" cy="320931"/>
          </a:xfrm>
        </p:spPr>
        <p:txBody>
          <a:bodyPr/>
          <a:lstStyle/>
          <a:p>
            <a:r>
              <a:rPr lang="en-US"/>
              <a:t>Draft – Not for distribution</a:t>
            </a:r>
          </a:p>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CC712354-B87A-C643-A32E-40CC1505842A}" type="slidenum">
              <a:rPr lang="en-US" smtClean="0"/>
              <a:pPr/>
              <a:t>‹#›</a:t>
            </a:fld>
            <a:endParaRPr lang="en-US"/>
          </a:p>
        </p:txBody>
      </p:sp>
    </p:spTree>
    <p:extLst>
      <p:ext uri="{BB962C8B-B14F-4D97-AF65-F5344CB8AC3E}">
        <p14:creationId xmlns:p14="http://schemas.microsoft.com/office/powerpoint/2010/main" val="23807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818A739-387A-419E-8B91-916E5A4C430B}" type="datetime1">
              <a:rPr lang="en-US" smtClean="0"/>
              <a:t>6/5/2024</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i="1">
                <a:solidFill>
                  <a:schemeClr val="tx1">
                    <a:tint val="75000"/>
                  </a:schemeClr>
                </a:solidFill>
              </a:defRPr>
            </a:lvl1pPr>
          </a:lstStyle>
          <a:p>
            <a:r>
              <a:rPr lang="en-US"/>
              <a:t>Draft – Not for distribution</a:t>
            </a:r>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CC712354-B87A-C643-A32E-40CC1505842A}" type="slidenum">
              <a:rPr lang="en-US" smtClean="0"/>
              <a:pPr/>
              <a:t>‹#›</a:t>
            </a:fld>
            <a:endParaRPr lang="en-US"/>
          </a:p>
        </p:txBody>
      </p:sp>
    </p:spTree>
    <p:extLst>
      <p:ext uri="{BB962C8B-B14F-4D97-AF65-F5344CB8AC3E}">
        <p14:creationId xmlns:p14="http://schemas.microsoft.com/office/powerpoint/2010/main" val="771838424"/>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fnesc.ca/about-fnesc/jurisdicti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mailto:janh@fnesc.c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06F68-931C-4146-84FA-40E829DF973C}"/>
              </a:ext>
            </a:extLst>
          </p:cNvPr>
          <p:cNvSpPr>
            <a:spLocks noGrp="1"/>
          </p:cNvSpPr>
          <p:nvPr>
            <p:ph type="ctrTitle"/>
          </p:nvPr>
        </p:nvSpPr>
        <p:spPr>
          <a:xfrm>
            <a:off x="717630" y="1352313"/>
            <a:ext cx="9047845" cy="2396727"/>
          </a:xfrm>
        </p:spPr>
        <p:txBody>
          <a:bodyPr>
            <a:normAutofit/>
          </a:bodyPr>
          <a:lstStyle/>
          <a:p>
            <a:r>
              <a:rPr lang="en-CA" sz="5400"/>
              <a:t>First Nations Jurisdiction Over Education</a:t>
            </a:r>
          </a:p>
        </p:txBody>
      </p:sp>
      <p:sp>
        <p:nvSpPr>
          <p:cNvPr id="3" name="Subtitle 2">
            <a:extLst>
              <a:ext uri="{FF2B5EF4-FFF2-40B4-BE49-F238E27FC236}">
                <a16:creationId xmlns:a16="http://schemas.microsoft.com/office/drawing/2014/main" id="{DCC52C9A-9F6B-4685-8865-F47491FC9456}"/>
              </a:ext>
            </a:extLst>
          </p:cNvPr>
          <p:cNvSpPr>
            <a:spLocks noGrp="1"/>
          </p:cNvSpPr>
          <p:nvPr>
            <p:ph type="subTitle" idx="1"/>
          </p:nvPr>
        </p:nvSpPr>
        <p:spPr>
          <a:xfrm>
            <a:off x="717630" y="4229857"/>
            <a:ext cx="8637072" cy="1071095"/>
          </a:xfrm>
        </p:spPr>
        <p:txBody>
          <a:bodyPr>
            <a:normAutofit/>
          </a:bodyPr>
          <a:lstStyle/>
          <a:p>
            <a:r>
              <a:rPr lang="en-CA" dirty="0"/>
              <a:t>Canada-First Nation Education Jurisdiction Funding Agreement</a:t>
            </a:r>
          </a:p>
        </p:txBody>
      </p:sp>
      <p:pic>
        <p:nvPicPr>
          <p:cNvPr id="4" name="Picture 3">
            <a:extLst>
              <a:ext uri="{FF2B5EF4-FFF2-40B4-BE49-F238E27FC236}">
                <a16:creationId xmlns:a16="http://schemas.microsoft.com/office/drawing/2014/main" id="{82500D3D-FD8B-4CEA-9E1B-3A3A14C06377}"/>
              </a:ext>
            </a:extLst>
          </p:cNvPr>
          <p:cNvPicPr>
            <a:picLocks noChangeAspect="1"/>
          </p:cNvPicPr>
          <p:nvPr/>
        </p:nvPicPr>
        <p:blipFill>
          <a:blip r:embed="rId3"/>
          <a:stretch>
            <a:fillRect/>
          </a:stretch>
        </p:blipFill>
        <p:spPr>
          <a:xfrm>
            <a:off x="8891358" y="1325371"/>
            <a:ext cx="3014961" cy="3970924"/>
          </a:xfrm>
          <a:prstGeom prst="rect">
            <a:avLst/>
          </a:prstGeom>
          <a:effectLst>
            <a:outerShdw blurRad="139700" dist="38100" dir="3000000" sx="103000" sy="103000" algn="tl" rotWithShape="0">
              <a:prstClr val="black">
                <a:alpha val="40000"/>
              </a:prstClr>
            </a:outerShdw>
          </a:effectLst>
        </p:spPr>
      </p:pic>
      <p:sp>
        <p:nvSpPr>
          <p:cNvPr id="7" name="Slide Number Placeholder 3">
            <a:extLst>
              <a:ext uri="{FF2B5EF4-FFF2-40B4-BE49-F238E27FC236}">
                <a16:creationId xmlns:a16="http://schemas.microsoft.com/office/drawing/2014/main" id="{8E06D7C2-E59B-46A8-BBD4-4E89100578B0}"/>
              </a:ext>
            </a:extLst>
          </p:cNvPr>
          <p:cNvSpPr>
            <a:spLocks noGrp="1"/>
          </p:cNvSpPr>
          <p:nvPr>
            <p:ph type="sldNum" sz="quarter" idx="12"/>
          </p:nvPr>
        </p:nvSpPr>
        <p:spPr>
          <a:xfrm>
            <a:off x="9924392" y="134930"/>
            <a:ext cx="811019" cy="503578"/>
          </a:xfrm>
        </p:spPr>
        <p:txBody>
          <a:bodyPr/>
          <a:lstStyle/>
          <a:p>
            <a:fld id="{CC712354-B87A-C643-A32E-40CC1505842A}" type="slidenum">
              <a:rPr lang="en-US" smtClean="0"/>
              <a:pPr/>
              <a:t>1</a:t>
            </a:fld>
            <a:endParaRPr lang="en-US"/>
          </a:p>
        </p:txBody>
      </p:sp>
    </p:spTree>
    <p:extLst>
      <p:ext uri="{BB962C8B-B14F-4D97-AF65-F5344CB8AC3E}">
        <p14:creationId xmlns:p14="http://schemas.microsoft.com/office/powerpoint/2010/main" val="69541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D67E2-E1FE-F624-5F4F-FC29C2B2C3D1}"/>
              </a:ext>
            </a:extLst>
          </p:cNvPr>
          <p:cNvSpPr>
            <a:spLocks noGrp="1"/>
          </p:cNvSpPr>
          <p:nvPr>
            <p:ph type="title"/>
          </p:nvPr>
        </p:nvSpPr>
        <p:spPr/>
        <p:txBody>
          <a:bodyPr/>
          <a:lstStyle/>
          <a:p>
            <a:r>
              <a:rPr lang="en-CA" dirty="0"/>
              <a:t>Overview of the Funding Agreement</a:t>
            </a:r>
          </a:p>
        </p:txBody>
      </p:sp>
      <p:sp>
        <p:nvSpPr>
          <p:cNvPr id="3" name="Content Placeholder 2">
            <a:extLst>
              <a:ext uri="{FF2B5EF4-FFF2-40B4-BE49-F238E27FC236}">
                <a16:creationId xmlns:a16="http://schemas.microsoft.com/office/drawing/2014/main" id="{31B03CED-B84D-879D-A234-400738DD0E84}"/>
              </a:ext>
            </a:extLst>
          </p:cNvPr>
          <p:cNvSpPr>
            <a:spLocks noGrp="1"/>
          </p:cNvSpPr>
          <p:nvPr>
            <p:ph idx="1"/>
          </p:nvPr>
        </p:nvSpPr>
        <p:spPr/>
        <p:txBody>
          <a:bodyPr/>
          <a:lstStyle/>
          <a:p>
            <a:r>
              <a:rPr lang="en-CA" dirty="0"/>
              <a:t>The Funding Agreement is 16 pages long and has 6 Schedules attached to it which comprise an additional 15 pages (31 total). </a:t>
            </a:r>
          </a:p>
          <a:p>
            <a:r>
              <a:rPr lang="en-CA" dirty="0"/>
              <a:t>The Funding Agreement is made up of 10 parts:</a:t>
            </a:r>
          </a:p>
          <a:p>
            <a:pPr lvl="1"/>
            <a:r>
              <a:rPr lang="en-CA" dirty="0"/>
              <a:t>Part 1 – Definitions</a:t>
            </a:r>
          </a:p>
          <a:p>
            <a:pPr lvl="1"/>
            <a:r>
              <a:rPr lang="en-CA" dirty="0"/>
              <a:t>Part 2 – Term</a:t>
            </a:r>
          </a:p>
          <a:p>
            <a:pPr lvl="1"/>
            <a:r>
              <a:rPr lang="en-CA" dirty="0"/>
              <a:t>Part 3 – Participating First Nation’s Responsibilities</a:t>
            </a:r>
          </a:p>
          <a:p>
            <a:pPr lvl="1"/>
            <a:r>
              <a:rPr lang="en-CA" dirty="0"/>
              <a:t>Part 4 – Canada’s Commitments </a:t>
            </a:r>
          </a:p>
          <a:p>
            <a:pPr lvl="1"/>
            <a:r>
              <a:rPr lang="en-CA" dirty="0"/>
              <a:t>Part 5 – Periodic Review and Collective Engagement </a:t>
            </a:r>
          </a:p>
        </p:txBody>
      </p:sp>
      <p:sp>
        <p:nvSpPr>
          <p:cNvPr id="4" name="Slide Number Placeholder 3">
            <a:extLst>
              <a:ext uri="{FF2B5EF4-FFF2-40B4-BE49-F238E27FC236}">
                <a16:creationId xmlns:a16="http://schemas.microsoft.com/office/drawing/2014/main" id="{52D61423-ECC0-D880-E9BA-90CCB862C9D8}"/>
              </a:ext>
            </a:extLst>
          </p:cNvPr>
          <p:cNvSpPr>
            <a:spLocks noGrp="1"/>
          </p:cNvSpPr>
          <p:nvPr>
            <p:ph type="sldNum" sz="quarter" idx="12"/>
          </p:nvPr>
        </p:nvSpPr>
        <p:spPr/>
        <p:txBody>
          <a:bodyPr/>
          <a:lstStyle/>
          <a:p>
            <a:fld id="{CC712354-B87A-C643-A32E-40CC1505842A}" type="slidenum">
              <a:rPr lang="en-US" smtClean="0"/>
              <a:pPr/>
              <a:t>10</a:t>
            </a:fld>
            <a:endParaRPr lang="en-US"/>
          </a:p>
        </p:txBody>
      </p:sp>
    </p:spTree>
    <p:extLst>
      <p:ext uri="{BB962C8B-B14F-4D97-AF65-F5344CB8AC3E}">
        <p14:creationId xmlns:p14="http://schemas.microsoft.com/office/powerpoint/2010/main" val="168993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D67E2-E1FE-F624-5F4F-FC29C2B2C3D1}"/>
              </a:ext>
            </a:extLst>
          </p:cNvPr>
          <p:cNvSpPr>
            <a:spLocks noGrp="1"/>
          </p:cNvSpPr>
          <p:nvPr>
            <p:ph type="title"/>
          </p:nvPr>
        </p:nvSpPr>
        <p:spPr/>
        <p:txBody>
          <a:bodyPr/>
          <a:lstStyle/>
          <a:p>
            <a:r>
              <a:rPr lang="en-CA" dirty="0"/>
              <a:t>Overview of the Funding Agreement Cont.</a:t>
            </a:r>
          </a:p>
        </p:txBody>
      </p:sp>
      <p:sp>
        <p:nvSpPr>
          <p:cNvPr id="3" name="Content Placeholder 2">
            <a:extLst>
              <a:ext uri="{FF2B5EF4-FFF2-40B4-BE49-F238E27FC236}">
                <a16:creationId xmlns:a16="http://schemas.microsoft.com/office/drawing/2014/main" id="{31B03CED-B84D-879D-A234-400738DD0E84}"/>
              </a:ext>
            </a:extLst>
          </p:cNvPr>
          <p:cNvSpPr>
            <a:spLocks noGrp="1"/>
          </p:cNvSpPr>
          <p:nvPr>
            <p:ph idx="1"/>
          </p:nvPr>
        </p:nvSpPr>
        <p:spPr/>
        <p:txBody>
          <a:bodyPr>
            <a:normAutofit/>
          </a:bodyPr>
          <a:lstStyle/>
          <a:p>
            <a:pPr lvl="1"/>
            <a:r>
              <a:rPr lang="en-CA" sz="2000" dirty="0"/>
              <a:t>Part 6 – Accountability </a:t>
            </a:r>
          </a:p>
          <a:p>
            <a:pPr lvl="1"/>
            <a:r>
              <a:rPr lang="en-CA" sz="2000" dirty="0"/>
              <a:t>Part 7 – Information Exchange</a:t>
            </a:r>
          </a:p>
          <a:p>
            <a:pPr lvl="1"/>
            <a:r>
              <a:rPr lang="en-CA" sz="2000" dirty="0"/>
              <a:t>Part 8 – Dispute Resolution </a:t>
            </a:r>
          </a:p>
          <a:p>
            <a:pPr lvl="1"/>
            <a:r>
              <a:rPr lang="en-CA" sz="2000" dirty="0"/>
              <a:t>Part 9 – Default and Remedies</a:t>
            </a:r>
          </a:p>
          <a:p>
            <a:pPr lvl="1"/>
            <a:r>
              <a:rPr lang="en-CA" sz="2000" dirty="0"/>
              <a:t>Part 10 – General Provisions </a:t>
            </a:r>
          </a:p>
        </p:txBody>
      </p:sp>
      <p:sp>
        <p:nvSpPr>
          <p:cNvPr id="4" name="Slide Number Placeholder 3">
            <a:extLst>
              <a:ext uri="{FF2B5EF4-FFF2-40B4-BE49-F238E27FC236}">
                <a16:creationId xmlns:a16="http://schemas.microsoft.com/office/drawing/2014/main" id="{52D61423-ECC0-D880-E9BA-90CCB862C9D8}"/>
              </a:ext>
            </a:extLst>
          </p:cNvPr>
          <p:cNvSpPr>
            <a:spLocks noGrp="1"/>
          </p:cNvSpPr>
          <p:nvPr>
            <p:ph type="sldNum" sz="quarter" idx="12"/>
          </p:nvPr>
        </p:nvSpPr>
        <p:spPr/>
        <p:txBody>
          <a:bodyPr/>
          <a:lstStyle/>
          <a:p>
            <a:fld id="{CC712354-B87A-C643-A32E-40CC1505842A}" type="slidenum">
              <a:rPr lang="en-US" smtClean="0"/>
              <a:pPr/>
              <a:t>11</a:t>
            </a:fld>
            <a:endParaRPr lang="en-US"/>
          </a:p>
        </p:txBody>
      </p:sp>
    </p:spTree>
    <p:extLst>
      <p:ext uri="{BB962C8B-B14F-4D97-AF65-F5344CB8AC3E}">
        <p14:creationId xmlns:p14="http://schemas.microsoft.com/office/powerpoint/2010/main" val="55637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FC5A9-4246-EDC6-B0C0-ED6271BD30DA}"/>
              </a:ext>
            </a:extLst>
          </p:cNvPr>
          <p:cNvSpPr>
            <a:spLocks noGrp="1"/>
          </p:cNvSpPr>
          <p:nvPr>
            <p:ph type="title"/>
          </p:nvPr>
        </p:nvSpPr>
        <p:spPr/>
        <p:txBody>
          <a:bodyPr/>
          <a:lstStyle/>
          <a:p>
            <a:r>
              <a:rPr lang="en-CA" dirty="0"/>
              <a:t>Whereas Provisions and Part 1 – Definitions </a:t>
            </a:r>
          </a:p>
        </p:txBody>
      </p:sp>
      <p:sp>
        <p:nvSpPr>
          <p:cNvPr id="3" name="Content Placeholder 2">
            <a:extLst>
              <a:ext uri="{FF2B5EF4-FFF2-40B4-BE49-F238E27FC236}">
                <a16:creationId xmlns:a16="http://schemas.microsoft.com/office/drawing/2014/main" id="{660264A2-3318-15DF-96D5-DF83049A9643}"/>
              </a:ext>
            </a:extLst>
          </p:cNvPr>
          <p:cNvSpPr>
            <a:spLocks noGrp="1"/>
          </p:cNvSpPr>
          <p:nvPr>
            <p:ph idx="1"/>
          </p:nvPr>
        </p:nvSpPr>
        <p:spPr/>
        <p:txBody>
          <a:bodyPr/>
          <a:lstStyle/>
          <a:p>
            <a:r>
              <a:rPr lang="en-CA" dirty="0"/>
              <a:t>The whereas provisions situate the Funding Agreement in the context of the Canada-First Nation Education Jurisdiction Agreement (“Jurisdiction Agreement”), but are not legally binding. </a:t>
            </a:r>
          </a:p>
          <a:p>
            <a:r>
              <a:rPr lang="en-CA" dirty="0"/>
              <a:t>Part 1 contains the definitions relevant to the agreement. </a:t>
            </a:r>
          </a:p>
          <a:p>
            <a:endParaRPr lang="en-CA" dirty="0"/>
          </a:p>
        </p:txBody>
      </p:sp>
      <p:sp>
        <p:nvSpPr>
          <p:cNvPr id="4" name="Slide Number Placeholder 3">
            <a:extLst>
              <a:ext uri="{FF2B5EF4-FFF2-40B4-BE49-F238E27FC236}">
                <a16:creationId xmlns:a16="http://schemas.microsoft.com/office/drawing/2014/main" id="{BACF7946-1309-FE33-6CA4-C2B68ACBCFA4}"/>
              </a:ext>
            </a:extLst>
          </p:cNvPr>
          <p:cNvSpPr>
            <a:spLocks noGrp="1"/>
          </p:cNvSpPr>
          <p:nvPr>
            <p:ph type="sldNum" sz="quarter" idx="12"/>
          </p:nvPr>
        </p:nvSpPr>
        <p:spPr/>
        <p:txBody>
          <a:bodyPr/>
          <a:lstStyle/>
          <a:p>
            <a:fld id="{CC712354-B87A-C643-A32E-40CC1505842A}" type="slidenum">
              <a:rPr lang="en-US" smtClean="0"/>
              <a:pPr/>
              <a:t>12</a:t>
            </a:fld>
            <a:endParaRPr lang="en-US"/>
          </a:p>
        </p:txBody>
      </p:sp>
    </p:spTree>
    <p:extLst>
      <p:ext uri="{BB962C8B-B14F-4D97-AF65-F5344CB8AC3E}">
        <p14:creationId xmlns:p14="http://schemas.microsoft.com/office/powerpoint/2010/main" val="3133435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255C-B189-5D10-F1D5-6B5DB7C3DDCC}"/>
              </a:ext>
            </a:extLst>
          </p:cNvPr>
          <p:cNvSpPr>
            <a:spLocks noGrp="1"/>
          </p:cNvSpPr>
          <p:nvPr>
            <p:ph type="title"/>
          </p:nvPr>
        </p:nvSpPr>
        <p:spPr/>
        <p:txBody>
          <a:bodyPr/>
          <a:lstStyle/>
          <a:p>
            <a:r>
              <a:rPr lang="en-CA" dirty="0"/>
              <a:t>Part 2 – Term </a:t>
            </a:r>
            <a:endParaRPr lang="en-CA" dirty="0">
              <a:highlight>
                <a:srgbClr val="FFFF00"/>
              </a:highlight>
            </a:endParaRPr>
          </a:p>
        </p:txBody>
      </p:sp>
      <p:sp>
        <p:nvSpPr>
          <p:cNvPr id="3" name="Content Placeholder 2">
            <a:extLst>
              <a:ext uri="{FF2B5EF4-FFF2-40B4-BE49-F238E27FC236}">
                <a16:creationId xmlns:a16="http://schemas.microsoft.com/office/drawing/2014/main" id="{06A73299-A6B0-4B36-65CC-DF9FAD531D80}"/>
              </a:ext>
            </a:extLst>
          </p:cNvPr>
          <p:cNvSpPr>
            <a:spLocks noGrp="1"/>
          </p:cNvSpPr>
          <p:nvPr>
            <p:ph idx="1"/>
          </p:nvPr>
        </p:nvSpPr>
        <p:spPr>
          <a:xfrm>
            <a:off x="1130270" y="2002559"/>
            <a:ext cx="9603275" cy="3463786"/>
          </a:xfrm>
        </p:spPr>
        <p:txBody>
          <a:bodyPr>
            <a:normAutofit lnSpcReduction="10000"/>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term of the Funding Agreement starts on the Effective Date and may be terminated by agreement of the parties or through a process described in the agreement. </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A party that wishes to terminate the Funding Agreement must provide the other party with a notice of intent to terminate</a:t>
            </a:r>
            <a:r>
              <a:rPr lang="en-CA" sz="1800" dirty="0">
                <a:ea typeface="Calibri" panose="020F0502020204030204" pitchFamily="34" charset="0"/>
                <a:cs typeface="Calibri" panose="020F0502020204030204" pitchFamily="34" charset="0"/>
              </a:rPr>
              <a:t> which:</a:t>
            </a:r>
            <a:endParaRPr lang="en-CA" sz="1800" dirty="0">
              <a:effectLst/>
              <a:ea typeface="Calibri" panose="020F0502020204030204" pitchFamily="34" charset="0"/>
              <a:cs typeface="Calibri" panose="020F0502020204030204" pitchFamily="34" charset="0"/>
            </a:endParaRPr>
          </a:p>
          <a:p>
            <a:pPr marL="800100" lvl="1"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sets out the reasonable grounds for terminating the Funding Agreement, and </a:t>
            </a:r>
          </a:p>
          <a:p>
            <a:pPr marL="800100" lvl="1"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a proposal to replace it that addresses the funding commitments in the Jurisdiction Agreement. </a:t>
            </a:r>
          </a:p>
          <a:p>
            <a:pPr marL="34290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If the other party does not accept with the termination and the proposal, the parties will engage in negotiations. </a:t>
            </a:r>
          </a:p>
          <a:p>
            <a:pPr marL="800100" lvl="1" indent="-342900">
              <a:buFont typeface="Symbol" panose="05050102010706020507" pitchFamily="18" charset="2"/>
              <a:buChar char=""/>
            </a:pPr>
            <a:endParaRPr lang="en-CA" sz="1600" dirty="0">
              <a:effectLst/>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16C9989-6C5C-B69D-0A06-ED324284EC02}"/>
              </a:ext>
            </a:extLst>
          </p:cNvPr>
          <p:cNvSpPr>
            <a:spLocks noGrp="1"/>
          </p:cNvSpPr>
          <p:nvPr>
            <p:ph type="sldNum" sz="quarter" idx="12"/>
          </p:nvPr>
        </p:nvSpPr>
        <p:spPr/>
        <p:txBody>
          <a:bodyPr/>
          <a:lstStyle/>
          <a:p>
            <a:fld id="{CC712354-B87A-C643-A32E-40CC1505842A}" type="slidenum">
              <a:rPr lang="en-US" smtClean="0"/>
              <a:pPr/>
              <a:t>13</a:t>
            </a:fld>
            <a:endParaRPr lang="en-US"/>
          </a:p>
        </p:txBody>
      </p:sp>
    </p:spTree>
    <p:extLst>
      <p:ext uri="{BB962C8B-B14F-4D97-AF65-F5344CB8AC3E}">
        <p14:creationId xmlns:p14="http://schemas.microsoft.com/office/powerpoint/2010/main" val="266274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255C-B189-5D10-F1D5-6B5DB7C3DDCC}"/>
              </a:ext>
            </a:extLst>
          </p:cNvPr>
          <p:cNvSpPr>
            <a:spLocks noGrp="1"/>
          </p:cNvSpPr>
          <p:nvPr>
            <p:ph type="title"/>
          </p:nvPr>
        </p:nvSpPr>
        <p:spPr/>
        <p:txBody>
          <a:bodyPr/>
          <a:lstStyle/>
          <a:p>
            <a:r>
              <a:rPr lang="en-CA" dirty="0"/>
              <a:t>Part 2 – Term Cont.</a:t>
            </a:r>
          </a:p>
        </p:txBody>
      </p:sp>
      <p:sp>
        <p:nvSpPr>
          <p:cNvPr id="3" name="Content Placeholder 2">
            <a:extLst>
              <a:ext uri="{FF2B5EF4-FFF2-40B4-BE49-F238E27FC236}">
                <a16:creationId xmlns:a16="http://schemas.microsoft.com/office/drawing/2014/main" id="{06A73299-A6B0-4B36-65CC-DF9FAD531D80}"/>
              </a:ext>
            </a:extLst>
          </p:cNvPr>
          <p:cNvSpPr>
            <a:spLocks noGrp="1"/>
          </p:cNvSpPr>
          <p:nvPr>
            <p:ph idx="1"/>
          </p:nvPr>
        </p:nvSpPr>
        <p:spPr>
          <a:xfrm>
            <a:off x="1130270" y="2002559"/>
            <a:ext cx="9603275" cy="3463786"/>
          </a:xfrm>
        </p:spPr>
        <p:txBody>
          <a:bodyPr>
            <a:normAutofit fontScale="92500" lnSpcReduction="10000"/>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If the negotiations are unsuccessful, the party that wishes to terminate the Funding Agreement must refer the matter for decision to: </a:t>
            </a:r>
          </a:p>
          <a:p>
            <a:pPr marL="800100" lvl="1"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the Minister of Crown-Indigenous Relations (if</a:t>
            </a:r>
            <a:r>
              <a:rPr lang="en-CA" sz="1600" dirty="0">
                <a:ea typeface="Calibri" panose="020F0502020204030204" pitchFamily="34" charset="0"/>
                <a:cs typeface="Calibri" panose="020F0502020204030204" pitchFamily="34" charset="0"/>
              </a:rPr>
              <a:t> </a:t>
            </a:r>
            <a:r>
              <a:rPr lang="en-CA" sz="1600" dirty="0">
                <a:effectLst/>
                <a:ea typeface="Calibri" panose="020F0502020204030204" pitchFamily="34" charset="0"/>
                <a:cs typeface="Calibri" panose="020F0502020204030204" pitchFamily="34" charset="0"/>
              </a:rPr>
              <a:t>Canada proposed the termination), or</a:t>
            </a:r>
          </a:p>
          <a:p>
            <a:pPr marL="800100" lvl="1"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Chief and Council (if the PFN proposed the termination). </a:t>
            </a:r>
          </a:p>
          <a:p>
            <a:pPr marL="34290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Minister or Chief and Council may direct that: </a:t>
            </a:r>
          </a:p>
          <a:p>
            <a:pPr marL="800100" lvl="1"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the Agreement be terminated, or </a:t>
            </a:r>
            <a:endParaRPr lang="en-CA" sz="1600" dirty="0">
              <a:ea typeface="Calibri" panose="020F0502020204030204" pitchFamily="34" charset="0"/>
              <a:cs typeface="Calibri" panose="020F0502020204030204" pitchFamily="34" charset="0"/>
            </a:endParaRPr>
          </a:p>
          <a:p>
            <a:pPr marL="800100" lvl="1"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their officials seek to extend the negotiation period and return to negotiations.</a:t>
            </a: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In the case of a termination proposed by Canada, there are opportunities for the First Nation to meet with and provide submissions to the Minister.</a:t>
            </a:r>
          </a:p>
          <a:p>
            <a:pPr marL="342900" lvl="0" indent="-342900">
              <a:buFont typeface="Symbol" panose="05050102010706020507" pitchFamily="18" charset="2"/>
              <a:buChar char=""/>
            </a:pPr>
            <a:r>
              <a:rPr lang="en-CA" sz="1800" b="1" dirty="0">
                <a:effectLst/>
                <a:ea typeface="Calibri" panose="020F0502020204030204" pitchFamily="34" charset="0"/>
                <a:cs typeface="Calibri" panose="020F0502020204030204" pitchFamily="34" charset="0"/>
              </a:rPr>
              <a:t>Note: </a:t>
            </a:r>
            <a:r>
              <a:rPr lang="en-CA" sz="1800" dirty="0">
                <a:effectLst/>
                <a:ea typeface="Calibri" panose="020F0502020204030204" pitchFamily="34" charset="0"/>
                <a:cs typeface="Calibri" panose="020F0502020204030204" pitchFamily="34" charset="0"/>
              </a:rPr>
              <a:t>The process is described in more detail in the attached chart. </a:t>
            </a:r>
            <a:endParaRPr lang="en-CA" sz="1800" strike="sngStrike"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16C9989-6C5C-B69D-0A06-ED324284EC02}"/>
              </a:ext>
            </a:extLst>
          </p:cNvPr>
          <p:cNvSpPr>
            <a:spLocks noGrp="1"/>
          </p:cNvSpPr>
          <p:nvPr>
            <p:ph type="sldNum" sz="quarter" idx="12"/>
          </p:nvPr>
        </p:nvSpPr>
        <p:spPr/>
        <p:txBody>
          <a:bodyPr/>
          <a:lstStyle/>
          <a:p>
            <a:fld id="{CC712354-B87A-C643-A32E-40CC1505842A}" type="slidenum">
              <a:rPr lang="en-US" smtClean="0"/>
              <a:pPr/>
              <a:t>14</a:t>
            </a:fld>
            <a:endParaRPr lang="en-US"/>
          </a:p>
        </p:txBody>
      </p:sp>
    </p:spTree>
    <p:extLst>
      <p:ext uri="{BB962C8B-B14F-4D97-AF65-F5344CB8AC3E}">
        <p14:creationId xmlns:p14="http://schemas.microsoft.com/office/powerpoint/2010/main" val="470088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575B-A829-F7E7-0D5B-6B2A82D8FA59}"/>
              </a:ext>
            </a:extLst>
          </p:cNvPr>
          <p:cNvSpPr>
            <a:spLocks noGrp="1"/>
          </p:cNvSpPr>
          <p:nvPr>
            <p:ph type="title"/>
          </p:nvPr>
        </p:nvSpPr>
        <p:spPr/>
        <p:txBody>
          <a:bodyPr/>
          <a:lstStyle/>
          <a:p>
            <a:r>
              <a:rPr lang="en-CA" dirty="0"/>
              <a:t>Part 3 – Participating First Nation’s Responsibilities </a:t>
            </a:r>
          </a:p>
        </p:txBody>
      </p:sp>
      <p:sp>
        <p:nvSpPr>
          <p:cNvPr id="3" name="Content Placeholder 2">
            <a:extLst>
              <a:ext uri="{FF2B5EF4-FFF2-40B4-BE49-F238E27FC236}">
                <a16:creationId xmlns:a16="http://schemas.microsoft.com/office/drawing/2014/main" id="{29ECBBFA-9E07-00AD-E7DD-A4A5A97BD7C6}"/>
              </a:ext>
            </a:extLst>
          </p:cNvPr>
          <p:cNvSpPr>
            <a:spLocks noGrp="1"/>
          </p:cNvSpPr>
          <p:nvPr>
            <p:ph idx="1"/>
          </p:nvPr>
        </p:nvSpPr>
        <p:spPr/>
        <p:txBody>
          <a:bodyPr>
            <a:normAutofit lnSpcReduction="10000"/>
          </a:bodyPr>
          <a:lstStyle/>
          <a:p>
            <a:r>
              <a:rPr lang="en-CA" sz="1600" dirty="0">
                <a:effectLst/>
                <a:ea typeface="Calibri" panose="020F0502020204030204" pitchFamily="34" charset="0"/>
                <a:cs typeface="Calibri" panose="020F0502020204030204" pitchFamily="34" charset="0"/>
              </a:rPr>
              <a:t>The PFN is responsible for providing, or paying for, education in accordance with its obligations under the Jurisdiction Agreement.</a:t>
            </a:r>
          </a:p>
          <a:p>
            <a:r>
              <a:rPr lang="en-CA" sz="1600" dirty="0">
                <a:ea typeface="Calibri" panose="020F0502020204030204" pitchFamily="34" charset="0"/>
                <a:cs typeface="Times New Roman" panose="02020603050405020304" pitchFamily="18" charset="0"/>
              </a:rPr>
              <a:t>Under the Jurisdiction Agreement, the PFN agrees to provide kindergarten to grade 12 education to eligible students attending the PFN’s school(s). </a:t>
            </a:r>
          </a:p>
          <a:p>
            <a:r>
              <a:rPr lang="en-CA" sz="1600" dirty="0">
                <a:ea typeface="Calibri" panose="020F0502020204030204" pitchFamily="34" charset="0"/>
                <a:cs typeface="Times New Roman" panose="02020603050405020304" pitchFamily="18" charset="0"/>
              </a:rPr>
              <a:t>The PFN will also pay for the education of eligible students who are: </a:t>
            </a:r>
          </a:p>
          <a:p>
            <a:pPr lvl="1"/>
            <a:r>
              <a:rPr lang="en-CA" sz="1400" dirty="0">
                <a:ea typeface="Calibri" panose="020F0502020204030204" pitchFamily="34" charset="0"/>
                <a:cs typeface="Times New Roman" panose="02020603050405020304" pitchFamily="18" charset="0"/>
              </a:rPr>
              <a:t>enrolled in a public school, </a:t>
            </a:r>
          </a:p>
          <a:p>
            <a:pPr lvl="1"/>
            <a:r>
              <a:rPr lang="en-CA" sz="1400" dirty="0">
                <a:ea typeface="Calibri" panose="020F0502020204030204" pitchFamily="34" charset="0"/>
                <a:cs typeface="Times New Roman" panose="02020603050405020304" pitchFamily="18" charset="0"/>
              </a:rPr>
              <a:t>an independent school, or </a:t>
            </a:r>
          </a:p>
          <a:p>
            <a:pPr lvl="1"/>
            <a:r>
              <a:rPr lang="en-CA" sz="1400" dirty="0">
                <a:ea typeface="Calibri" panose="020F0502020204030204" pitchFamily="34" charset="0"/>
                <a:cs typeface="Times New Roman" panose="02020603050405020304" pitchFamily="18" charset="0"/>
              </a:rPr>
              <a:t>a school operated by or on behalf of Another First Nation, </a:t>
            </a:r>
          </a:p>
          <a:p>
            <a:pPr marL="457200" lvl="1" indent="0">
              <a:buNone/>
            </a:pPr>
            <a:r>
              <a:rPr lang="en-CA" sz="1400" dirty="0">
                <a:ea typeface="Calibri" panose="020F0502020204030204" pitchFamily="34" charset="0"/>
                <a:cs typeface="Times New Roman" panose="02020603050405020304" pitchFamily="18" charset="0"/>
              </a:rPr>
              <a:t>including an online school, alternate education centre, adult education centre, or early childhood learning centre offering an Education program. </a:t>
            </a:r>
          </a:p>
        </p:txBody>
      </p:sp>
      <p:sp>
        <p:nvSpPr>
          <p:cNvPr id="4" name="Slide Number Placeholder 3">
            <a:extLst>
              <a:ext uri="{FF2B5EF4-FFF2-40B4-BE49-F238E27FC236}">
                <a16:creationId xmlns:a16="http://schemas.microsoft.com/office/drawing/2014/main" id="{43CFF64C-BC85-2B44-E0FA-EE3082E83864}"/>
              </a:ext>
            </a:extLst>
          </p:cNvPr>
          <p:cNvSpPr>
            <a:spLocks noGrp="1"/>
          </p:cNvSpPr>
          <p:nvPr>
            <p:ph type="sldNum" sz="quarter" idx="12"/>
          </p:nvPr>
        </p:nvSpPr>
        <p:spPr/>
        <p:txBody>
          <a:bodyPr/>
          <a:lstStyle/>
          <a:p>
            <a:fld id="{CC712354-B87A-C643-A32E-40CC1505842A}" type="slidenum">
              <a:rPr lang="en-US" smtClean="0"/>
              <a:pPr/>
              <a:t>15</a:t>
            </a:fld>
            <a:endParaRPr lang="en-US"/>
          </a:p>
        </p:txBody>
      </p:sp>
    </p:spTree>
    <p:extLst>
      <p:ext uri="{BB962C8B-B14F-4D97-AF65-F5344CB8AC3E}">
        <p14:creationId xmlns:p14="http://schemas.microsoft.com/office/powerpoint/2010/main" val="1209611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575B-A829-F7E7-0D5B-6B2A82D8FA59}"/>
              </a:ext>
            </a:extLst>
          </p:cNvPr>
          <p:cNvSpPr>
            <a:spLocks noGrp="1"/>
          </p:cNvSpPr>
          <p:nvPr>
            <p:ph type="title"/>
          </p:nvPr>
        </p:nvSpPr>
        <p:spPr/>
        <p:txBody>
          <a:bodyPr/>
          <a:lstStyle/>
          <a:p>
            <a:r>
              <a:rPr lang="en-CA" dirty="0"/>
              <a:t>Part 3 – Participating First Nation’s Responsibilities Cont.</a:t>
            </a:r>
          </a:p>
        </p:txBody>
      </p:sp>
      <p:sp>
        <p:nvSpPr>
          <p:cNvPr id="3" name="Content Placeholder 2">
            <a:extLst>
              <a:ext uri="{FF2B5EF4-FFF2-40B4-BE49-F238E27FC236}">
                <a16:creationId xmlns:a16="http://schemas.microsoft.com/office/drawing/2014/main" id="{29ECBBFA-9E07-00AD-E7DD-A4A5A97BD7C6}"/>
              </a:ext>
            </a:extLst>
          </p:cNvPr>
          <p:cNvSpPr>
            <a:spLocks noGrp="1"/>
          </p:cNvSpPr>
          <p:nvPr>
            <p:ph idx="1"/>
          </p:nvPr>
        </p:nvSpPr>
        <p:spPr/>
        <p:txBody>
          <a:bodyPr>
            <a:normAutofit/>
          </a:bodyPr>
          <a:lstStyle/>
          <a:p>
            <a:r>
              <a:rPr lang="en-CA" sz="1600" dirty="0">
                <a:ea typeface="Calibri" panose="020F0502020204030204" pitchFamily="34" charset="0"/>
                <a:cs typeface="Times New Roman" panose="02020603050405020304" pitchFamily="18" charset="0"/>
              </a:rPr>
              <a:t>An “eligible student” must be resident on the PFN’s reserve and must be either: </a:t>
            </a:r>
          </a:p>
          <a:p>
            <a:pPr marL="800100" lvl="1" indent="-342900">
              <a:buFont typeface="+mj-lt"/>
              <a:buAutoNum type="alphaLcPeriod"/>
            </a:pPr>
            <a:r>
              <a:rPr lang="en-CA" sz="1400" dirty="0">
                <a:ea typeface="Calibri" panose="020F0502020204030204" pitchFamily="34" charset="0"/>
                <a:cs typeface="Times New Roman" panose="02020603050405020304" pitchFamily="18" charset="0"/>
              </a:rPr>
              <a:t>4 to 21 years old and enrolled in kindergarten to grade 12, or </a:t>
            </a:r>
          </a:p>
          <a:p>
            <a:pPr marL="800100" lvl="1" indent="-342900">
              <a:buFont typeface="+mj-lt"/>
              <a:buAutoNum type="alphaLcPeriod"/>
            </a:pPr>
            <a:r>
              <a:rPr lang="en-CA" sz="1400" dirty="0">
                <a:ea typeface="Calibri" panose="020F0502020204030204" pitchFamily="34" charset="0"/>
                <a:cs typeface="Times New Roman" panose="02020603050405020304" pitchFamily="18" charset="0"/>
              </a:rPr>
              <a:t>18 years old or older and enrolled in an adult education program that is funded under the BC Tripartite Education Agreement (BCTEA) or its successor. </a:t>
            </a:r>
          </a:p>
          <a:p>
            <a:r>
              <a:rPr lang="en-CA" sz="1600" dirty="0">
                <a:effectLst/>
                <a:ea typeface="Calibri" panose="020F0502020204030204" pitchFamily="34" charset="0"/>
                <a:cs typeface="Calibri" panose="020F0502020204030204" pitchFamily="34" charset="0"/>
              </a:rPr>
              <a:t>The PFN also agrees to provide education to students attending the PFN school(s) who live: </a:t>
            </a:r>
          </a:p>
          <a:p>
            <a:pPr marL="800100" lvl="1" indent="-342900">
              <a:buFont typeface="+mj-lt"/>
              <a:buAutoNum type="alphaLcPeriod"/>
            </a:pPr>
            <a:r>
              <a:rPr lang="en-CA" sz="1400" dirty="0">
                <a:effectLst/>
                <a:ea typeface="Calibri" panose="020F0502020204030204" pitchFamily="34" charset="0"/>
                <a:cs typeface="Calibri" panose="020F0502020204030204" pitchFamily="34" charset="0"/>
              </a:rPr>
              <a:t>off-reserve, subject to receiving reciprocal tuition from the Province, and </a:t>
            </a:r>
          </a:p>
          <a:p>
            <a:pPr marL="800100" lvl="1" indent="-342900">
              <a:buFont typeface="+mj-lt"/>
              <a:buAutoNum type="alphaLcPeriod"/>
            </a:pPr>
            <a:r>
              <a:rPr lang="en-CA" sz="1400" dirty="0">
                <a:effectLst/>
                <a:ea typeface="Calibri" panose="020F0502020204030204" pitchFamily="34" charset="0"/>
                <a:cs typeface="Calibri" panose="020F0502020204030204" pitchFamily="34" charset="0"/>
              </a:rPr>
              <a:t>on another First Nation’s reserve, subject to receiving funding from, or on behalf of, that other First Nation.</a:t>
            </a:r>
            <a:endParaRPr lang="en-CA" sz="1400" dirty="0">
              <a:effectLst/>
              <a:ea typeface="Calibri" panose="020F0502020204030204" pitchFamily="34" charset="0"/>
              <a:cs typeface="Times New Roman" panose="02020603050405020304" pitchFamily="18" charset="0"/>
            </a:endParaRPr>
          </a:p>
          <a:p>
            <a:pPr marL="800100" lvl="1" indent="-342900">
              <a:buFont typeface="+mj-lt"/>
              <a:buAutoNum type="alphaLcPeriod"/>
            </a:pPr>
            <a:endParaRPr lang="en-CA" sz="1100" dirty="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3CFF64C-BC85-2B44-E0FA-EE3082E83864}"/>
              </a:ext>
            </a:extLst>
          </p:cNvPr>
          <p:cNvSpPr>
            <a:spLocks noGrp="1"/>
          </p:cNvSpPr>
          <p:nvPr>
            <p:ph type="sldNum" sz="quarter" idx="12"/>
          </p:nvPr>
        </p:nvSpPr>
        <p:spPr/>
        <p:txBody>
          <a:bodyPr/>
          <a:lstStyle/>
          <a:p>
            <a:fld id="{CC712354-B87A-C643-A32E-40CC1505842A}" type="slidenum">
              <a:rPr lang="en-US" smtClean="0"/>
              <a:pPr/>
              <a:t>16</a:t>
            </a:fld>
            <a:endParaRPr lang="en-US"/>
          </a:p>
        </p:txBody>
      </p:sp>
    </p:spTree>
    <p:extLst>
      <p:ext uri="{BB962C8B-B14F-4D97-AF65-F5344CB8AC3E}">
        <p14:creationId xmlns:p14="http://schemas.microsoft.com/office/powerpoint/2010/main" val="1396491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F365E-F354-C296-3B48-B75C939273EF}"/>
              </a:ext>
            </a:extLst>
          </p:cNvPr>
          <p:cNvSpPr>
            <a:spLocks noGrp="1"/>
          </p:cNvSpPr>
          <p:nvPr>
            <p:ph type="title"/>
          </p:nvPr>
        </p:nvSpPr>
        <p:spPr/>
        <p:txBody>
          <a:bodyPr/>
          <a:lstStyle/>
          <a:p>
            <a:r>
              <a:rPr lang="en-CA" dirty="0"/>
              <a:t>Part 4 – Canada’s Responsibilities</a:t>
            </a:r>
          </a:p>
        </p:txBody>
      </p:sp>
      <p:sp>
        <p:nvSpPr>
          <p:cNvPr id="3" name="Content Placeholder 2">
            <a:extLst>
              <a:ext uri="{FF2B5EF4-FFF2-40B4-BE49-F238E27FC236}">
                <a16:creationId xmlns:a16="http://schemas.microsoft.com/office/drawing/2014/main" id="{9A849D2B-224D-C9CD-84F1-8E72FAEFDA3B}"/>
              </a:ext>
            </a:extLst>
          </p:cNvPr>
          <p:cNvSpPr>
            <a:spLocks noGrp="1"/>
          </p:cNvSpPr>
          <p:nvPr>
            <p:ph idx="1"/>
          </p:nvPr>
        </p:nvSpPr>
        <p:spPr/>
        <p:txBody>
          <a:bodyPr>
            <a:normAutofit fontScale="92500" lnSpcReduction="20000"/>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Canada will provide payments to the PFN in accordance with the funding methodology set out in </a:t>
            </a:r>
            <a:r>
              <a:rPr lang="en-US" sz="1800" dirty="0">
                <a:effectLst/>
                <a:ea typeface="Calibri" panose="020F0502020204030204" pitchFamily="34" charset="0"/>
                <a:cs typeface="Calibri" panose="020F0502020204030204" pitchFamily="34" charset="0"/>
              </a:rPr>
              <a:t>Schedule A (Education Funding for Eligible Students), Schedule C (Funding for First Nation Sectoral Education Governance Activities) and Schedule D (Methodology for Governance Funding) of the Funding Agreement. </a:t>
            </a:r>
          </a:p>
          <a:p>
            <a:pPr marL="342900" lvl="0" indent="-342900">
              <a:buFont typeface="Symbol" panose="05050102010706020507" pitchFamily="18" charset="2"/>
              <a:buChar char=""/>
            </a:pPr>
            <a:r>
              <a:rPr lang="en-CA" sz="1800" dirty="0">
                <a:effectLst/>
                <a:ea typeface="Calibri" panose="020F0502020204030204" pitchFamily="34" charset="0"/>
                <a:cs typeface="Times New Roman" panose="02020603050405020304" pitchFamily="18" charset="0"/>
              </a:rPr>
              <a:t>This Part describes the process by which funding is flowed, including how the funding amounts are calculated, the timing of payments and information sharing.</a:t>
            </a: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Payments for centralized education services will be made in accordance with Schedule B (Centralized Education Services). </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PFN is entitled to retain any surpluses and is responsible for any expenditures that exceed the payments from Canada.</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EB9E70D-91C8-D751-119C-0F6426013860}"/>
              </a:ext>
            </a:extLst>
          </p:cNvPr>
          <p:cNvSpPr>
            <a:spLocks noGrp="1"/>
          </p:cNvSpPr>
          <p:nvPr>
            <p:ph type="sldNum" sz="quarter" idx="12"/>
          </p:nvPr>
        </p:nvSpPr>
        <p:spPr/>
        <p:txBody>
          <a:bodyPr/>
          <a:lstStyle/>
          <a:p>
            <a:fld id="{CC712354-B87A-C643-A32E-40CC1505842A}" type="slidenum">
              <a:rPr lang="en-US" smtClean="0"/>
              <a:pPr/>
              <a:t>17</a:t>
            </a:fld>
            <a:endParaRPr lang="en-US"/>
          </a:p>
        </p:txBody>
      </p:sp>
    </p:spTree>
    <p:extLst>
      <p:ext uri="{BB962C8B-B14F-4D97-AF65-F5344CB8AC3E}">
        <p14:creationId xmlns:p14="http://schemas.microsoft.com/office/powerpoint/2010/main" val="2627016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2B89-B887-19F0-CA45-71F143F0EA6F}"/>
              </a:ext>
            </a:extLst>
          </p:cNvPr>
          <p:cNvSpPr>
            <a:spLocks noGrp="1"/>
          </p:cNvSpPr>
          <p:nvPr>
            <p:ph type="title"/>
          </p:nvPr>
        </p:nvSpPr>
        <p:spPr/>
        <p:txBody>
          <a:bodyPr/>
          <a:lstStyle/>
          <a:p>
            <a:r>
              <a:rPr lang="en-US" dirty="0"/>
              <a:t>Part 5 – Periodic Review and Collective Engagement</a:t>
            </a:r>
            <a:endParaRPr lang="en-CA" dirty="0"/>
          </a:p>
        </p:txBody>
      </p:sp>
      <p:sp>
        <p:nvSpPr>
          <p:cNvPr id="3" name="Content Placeholder 2">
            <a:extLst>
              <a:ext uri="{FF2B5EF4-FFF2-40B4-BE49-F238E27FC236}">
                <a16:creationId xmlns:a16="http://schemas.microsoft.com/office/drawing/2014/main" id="{FDFF8777-C0A0-7679-D149-0C6185B6724C}"/>
              </a:ext>
            </a:extLst>
          </p:cNvPr>
          <p:cNvSpPr>
            <a:spLocks noGrp="1"/>
          </p:cNvSpPr>
          <p:nvPr>
            <p:ph idx="1"/>
          </p:nvPr>
        </p:nvSpPr>
        <p:spPr/>
        <p:txBody>
          <a:bodyPr>
            <a:normAutofit fontScale="85000" lnSpcReduction="20000"/>
          </a:bodyPr>
          <a:lstStyle/>
          <a:p>
            <a:r>
              <a:rPr lang="en-US" dirty="0"/>
              <a:t>The parties will start their first periodic review of the Funding Agreement within 3 years and will conduct subsequent reviews every 5 years or sooner at the request of either party.</a:t>
            </a:r>
          </a:p>
          <a:p>
            <a:r>
              <a:rPr lang="en-US" dirty="0"/>
              <a:t>The parties will meet to confirm the process for conducting the review: </a:t>
            </a:r>
          </a:p>
          <a:p>
            <a:pPr marL="914400" lvl="1" indent="-457200">
              <a:buFont typeface="+mj-lt"/>
              <a:buAutoNum type="alphaLcPeriod"/>
            </a:pPr>
            <a:r>
              <a:rPr lang="en-US" dirty="0"/>
              <a:t>at least 6 months before the start of a scheduled periodic review, or </a:t>
            </a:r>
          </a:p>
          <a:p>
            <a:pPr marL="914400" lvl="1" indent="-457200">
              <a:buFont typeface="+mj-lt"/>
              <a:buAutoNum type="alphaLcPeriod"/>
            </a:pPr>
            <a:r>
              <a:rPr lang="en-US" dirty="0"/>
              <a:t>if a review was requested, as soon as practicable.</a:t>
            </a:r>
          </a:p>
          <a:p>
            <a:r>
              <a:rPr lang="en-US" dirty="0"/>
              <a:t>The purposes of the periodic review include ensuring that: </a:t>
            </a:r>
          </a:p>
          <a:p>
            <a:pPr marL="800100" lvl="1" indent="-342900">
              <a:buFont typeface="+mj-lt"/>
              <a:buAutoNum type="alphaLcPeriod"/>
            </a:pPr>
            <a:r>
              <a:rPr lang="en-US" dirty="0"/>
              <a:t>the PFN has the funding required to meet its obligations under the Funding Agreement and the Jurisdiction Agreement, and</a:t>
            </a:r>
          </a:p>
          <a:p>
            <a:pPr marL="800100" lvl="1" indent="-342900">
              <a:buFont typeface="+mj-lt"/>
              <a:buAutoNum type="alphaLcPeriod"/>
            </a:pPr>
            <a:r>
              <a:rPr lang="en-US" dirty="0"/>
              <a:t>the PFN is getting no less funding than it would have had it not entered a Jurisdiction Agreement.</a:t>
            </a:r>
          </a:p>
          <a:p>
            <a:endParaRPr lang="en-CA" dirty="0"/>
          </a:p>
        </p:txBody>
      </p:sp>
      <p:sp>
        <p:nvSpPr>
          <p:cNvPr id="4" name="Slide Number Placeholder 3">
            <a:extLst>
              <a:ext uri="{FF2B5EF4-FFF2-40B4-BE49-F238E27FC236}">
                <a16:creationId xmlns:a16="http://schemas.microsoft.com/office/drawing/2014/main" id="{70290E7B-0FC8-06B8-BD30-1C7C08A25FA4}"/>
              </a:ext>
            </a:extLst>
          </p:cNvPr>
          <p:cNvSpPr>
            <a:spLocks noGrp="1"/>
          </p:cNvSpPr>
          <p:nvPr>
            <p:ph type="sldNum" sz="quarter" idx="12"/>
          </p:nvPr>
        </p:nvSpPr>
        <p:spPr/>
        <p:txBody>
          <a:bodyPr/>
          <a:lstStyle/>
          <a:p>
            <a:fld id="{CC712354-B87A-C643-A32E-40CC1505842A}" type="slidenum">
              <a:rPr lang="en-US" smtClean="0"/>
              <a:pPr/>
              <a:t>18</a:t>
            </a:fld>
            <a:endParaRPr lang="en-US"/>
          </a:p>
        </p:txBody>
      </p:sp>
    </p:spTree>
    <p:extLst>
      <p:ext uri="{BB962C8B-B14F-4D97-AF65-F5344CB8AC3E}">
        <p14:creationId xmlns:p14="http://schemas.microsoft.com/office/powerpoint/2010/main" val="1037939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2B89-B887-19F0-CA45-71F143F0EA6F}"/>
              </a:ext>
            </a:extLst>
          </p:cNvPr>
          <p:cNvSpPr>
            <a:spLocks noGrp="1"/>
          </p:cNvSpPr>
          <p:nvPr>
            <p:ph type="title"/>
          </p:nvPr>
        </p:nvSpPr>
        <p:spPr/>
        <p:txBody>
          <a:bodyPr/>
          <a:lstStyle/>
          <a:p>
            <a:r>
              <a:rPr lang="en-US" dirty="0"/>
              <a:t>Part 5 – Periodic Review and Collective Engagement Cont.</a:t>
            </a:r>
            <a:endParaRPr lang="en-CA" dirty="0"/>
          </a:p>
        </p:txBody>
      </p:sp>
      <p:sp>
        <p:nvSpPr>
          <p:cNvPr id="3" name="Content Placeholder 2">
            <a:extLst>
              <a:ext uri="{FF2B5EF4-FFF2-40B4-BE49-F238E27FC236}">
                <a16:creationId xmlns:a16="http://schemas.microsoft.com/office/drawing/2014/main" id="{FDFF8777-C0A0-7679-D149-0C6185B6724C}"/>
              </a:ext>
            </a:extLst>
          </p:cNvPr>
          <p:cNvSpPr>
            <a:spLocks noGrp="1"/>
          </p:cNvSpPr>
          <p:nvPr>
            <p:ph idx="1"/>
          </p:nvPr>
        </p:nvSpPr>
        <p:spPr/>
        <p:txBody>
          <a:bodyPr>
            <a:normAutofit/>
          </a:bodyPr>
          <a:lstStyle/>
          <a:p>
            <a:pPr marL="342900" lvl="0" indent="-342900">
              <a:buFont typeface="Symbol" panose="05050102010706020507" pitchFamily="18" charset="2"/>
              <a:buChar char=""/>
            </a:pPr>
            <a:r>
              <a:rPr lang="en-CA" sz="1800" dirty="0">
                <a:ea typeface="Calibri" panose="020F0502020204030204" pitchFamily="34" charset="0"/>
                <a:cs typeface="Calibri" panose="020F0502020204030204" pitchFamily="34" charset="0"/>
              </a:rPr>
              <a:t>If </a:t>
            </a:r>
            <a:r>
              <a:rPr lang="en-CA" sz="1800" dirty="0">
                <a:effectLst/>
                <a:ea typeface="Calibri" panose="020F0502020204030204" pitchFamily="34" charset="0"/>
                <a:cs typeface="Calibri" panose="020F0502020204030204" pitchFamily="34" charset="0"/>
              </a:rPr>
              <a:t>BC Tripartite Education Agreement (BCTEA) is terminated, the parties will meet to decide whether to continue to use the funding methodology in the Funding Agreement or renegotiate the methodology.</a:t>
            </a:r>
          </a:p>
          <a:p>
            <a:pPr marL="800100" lvl="1"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BCTEA is the foundation for the program funding amounts in the Funding Agreement.</a:t>
            </a:r>
            <a:endParaRPr lang="en-CA" sz="16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Canada will provide at least 30 days’ notice to the PFN of any review of BCTEA to ensure the PFN may meaningfully participate in that review.</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If a dispute arises during a periodic review, the parties will seek to resolve their dispute under Part 8 (Dispute Resolution).</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0290E7B-0FC8-06B8-BD30-1C7C08A25FA4}"/>
              </a:ext>
            </a:extLst>
          </p:cNvPr>
          <p:cNvSpPr>
            <a:spLocks noGrp="1"/>
          </p:cNvSpPr>
          <p:nvPr>
            <p:ph type="sldNum" sz="quarter" idx="12"/>
          </p:nvPr>
        </p:nvSpPr>
        <p:spPr/>
        <p:txBody>
          <a:bodyPr/>
          <a:lstStyle/>
          <a:p>
            <a:fld id="{CC712354-B87A-C643-A32E-40CC1505842A}" type="slidenum">
              <a:rPr lang="en-US" smtClean="0"/>
              <a:pPr/>
              <a:t>19</a:t>
            </a:fld>
            <a:endParaRPr lang="en-US"/>
          </a:p>
        </p:txBody>
      </p:sp>
    </p:spTree>
    <p:extLst>
      <p:ext uri="{BB962C8B-B14F-4D97-AF65-F5344CB8AC3E}">
        <p14:creationId xmlns:p14="http://schemas.microsoft.com/office/powerpoint/2010/main" val="573435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57F17-D002-4EB8-A866-0AC25A39E4FE}"/>
              </a:ext>
            </a:extLst>
          </p:cNvPr>
          <p:cNvSpPr>
            <a:spLocks noGrp="1"/>
          </p:cNvSpPr>
          <p:nvPr>
            <p:ph type="title"/>
          </p:nvPr>
        </p:nvSpPr>
        <p:spPr>
          <a:xfrm>
            <a:off x="1125820" y="651335"/>
            <a:ext cx="9603275" cy="1049235"/>
          </a:xfrm>
        </p:spPr>
        <p:txBody>
          <a:bodyPr/>
          <a:lstStyle/>
          <a:p>
            <a:r>
              <a:rPr lang="en-CA"/>
              <a:t>Suggested Procedure for Discussion and Questions</a:t>
            </a:r>
          </a:p>
        </p:txBody>
      </p:sp>
      <p:sp>
        <p:nvSpPr>
          <p:cNvPr id="3" name="Content Placeholder 2">
            <a:extLst>
              <a:ext uri="{FF2B5EF4-FFF2-40B4-BE49-F238E27FC236}">
                <a16:creationId xmlns:a16="http://schemas.microsoft.com/office/drawing/2014/main" id="{70F5F004-1D5D-4E9A-86BC-563A02EE4FA8}"/>
              </a:ext>
            </a:extLst>
          </p:cNvPr>
          <p:cNvSpPr>
            <a:spLocks noGrp="1"/>
          </p:cNvSpPr>
          <p:nvPr>
            <p:ph idx="1"/>
          </p:nvPr>
        </p:nvSpPr>
        <p:spPr>
          <a:xfrm>
            <a:off x="1130270" y="2505075"/>
            <a:ext cx="9603275" cy="2961270"/>
          </a:xfrm>
        </p:spPr>
        <p:txBody>
          <a:bodyPr/>
          <a:lstStyle/>
          <a:p>
            <a:r>
              <a:rPr lang="en-CA"/>
              <a:t>After each section there will be an allotted time for questions and discussion.</a:t>
            </a:r>
          </a:p>
          <a:p>
            <a:pPr marL="0" indent="0">
              <a:buNone/>
            </a:pPr>
            <a:endParaRPr lang="en-CA"/>
          </a:p>
          <a:p>
            <a:r>
              <a:rPr lang="en-CA"/>
              <a:t>If questions come up during the slides, please record them in the Zoom chat and they will be collected by the discussion moderators. </a:t>
            </a:r>
          </a:p>
        </p:txBody>
      </p:sp>
      <p:sp>
        <p:nvSpPr>
          <p:cNvPr id="4" name="Slide Number Placeholder 3">
            <a:extLst>
              <a:ext uri="{FF2B5EF4-FFF2-40B4-BE49-F238E27FC236}">
                <a16:creationId xmlns:a16="http://schemas.microsoft.com/office/drawing/2014/main" id="{BC784869-5529-48DD-937F-D0D3C54586E4}"/>
              </a:ext>
            </a:extLst>
          </p:cNvPr>
          <p:cNvSpPr>
            <a:spLocks noGrp="1"/>
          </p:cNvSpPr>
          <p:nvPr>
            <p:ph type="sldNum" sz="quarter" idx="12"/>
          </p:nvPr>
        </p:nvSpPr>
        <p:spPr/>
        <p:txBody>
          <a:bodyPr/>
          <a:lstStyle/>
          <a:p>
            <a:fld id="{CC712354-B87A-C643-A32E-40CC1505842A}" type="slidenum">
              <a:rPr lang="en-US" smtClean="0"/>
              <a:pPr/>
              <a:t>2</a:t>
            </a:fld>
            <a:endParaRPr lang="en-US"/>
          </a:p>
        </p:txBody>
      </p:sp>
    </p:spTree>
    <p:extLst>
      <p:ext uri="{BB962C8B-B14F-4D97-AF65-F5344CB8AC3E}">
        <p14:creationId xmlns:p14="http://schemas.microsoft.com/office/powerpoint/2010/main" val="3220690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2B89-B887-19F0-CA45-71F143F0EA6F}"/>
              </a:ext>
            </a:extLst>
          </p:cNvPr>
          <p:cNvSpPr>
            <a:spLocks noGrp="1"/>
          </p:cNvSpPr>
          <p:nvPr>
            <p:ph type="title"/>
          </p:nvPr>
        </p:nvSpPr>
        <p:spPr/>
        <p:txBody>
          <a:bodyPr/>
          <a:lstStyle/>
          <a:p>
            <a:r>
              <a:rPr lang="en-US" dirty="0"/>
              <a:t>Part 5 – Periodic Review and Collective Engagement Cont.</a:t>
            </a:r>
            <a:endParaRPr lang="en-CA" dirty="0"/>
          </a:p>
        </p:txBody>
      </p:sp>
      <p:sp>
        <p:nvSpPr>
          <p:cNvPr id="3" name="Content Placeholder 2">
            <a:extLst>
              <a:ext uri="{FF2B5EF4-FFF2-40B4-BE49-F238E27FC236}">
                <a16:creationId xmlns:a16="http://schemas.microsoft.com/office/drawing/2014/main" id="{FDFF8777-C0A0-7679-D149-0C6185B6724C}"/>
              </a:ext>
            </a:extLst>
          </p:cNvPr>
          <p:cNvSpPr>
            <a:spLocks noGrp="1"/>
          </p:cNvSpPr>
          <p:nvPr>
            <p:ph idx="1"/>
          </p:nvPr>
        </p:nvSpPr>
        <p:spPr>
          <a:xfrm>
            <a:off x="1130270" y="2171768"/>
            <a:ext cx="9603275" cy="3732907"/>
          </a:xfrm>
        </p:spPr>
        <p:txBody>
          <a:bodyPr>
            <a:normAutofit fontScale="85000" lnSpcReduction="20000"/>
          </a:bodyPr>
          <a:lstStyle/>
          <a:p>
            <a:r>
              <a:rPr lang="en-US" dirty="0"/>
              <a:t>At the request of the PFN, reviews will be undertaken on a collective basis with other PFNs that wish to participate. </a:t>
            </a:r>
          </a:p>
          <a:p>
            <a:r>
              <a:rPr lang="en-US" dirty="0"/>
              <a:t>At the request of the PFN, Canada will negotiate amendments to the Funding Agreement or a replacement agreement on a collective basis as well. </a:t>
            </a:r>
          </a:p>
          <a:p>
            <a:r>
              <a:rPr lang="en-US" dirty="0"/>
              <a:t>If another PFN requests a collective process, the PFN may choose to participate.</a:t>
            </a:r>
          </a:p>
          <a:p>
            <a:r>
              <a:rPr lang="en-US" dirty="0"/>
              <a:t>Canada will provide prior notice to the PFN of any review of Canada’s Collaborative Fiscal Policy that may result in changes to governance funding or the calculation of expenditure needs to ensure the PFN may participate in that review process.</a:t>
            </a:r>
          </a:p>
          <a:p>
            <a:r>
              <a:rPr lang="en-US" dirty="0"/>
              <a:t>Where exceptional circumstances arise that would significantly impact the PFN’s ability to meet its obligations under the Funding Agreement, at the request of the PFN, the parties will meet and determine what steps may be required to address the impact.</a:t>
            </a:r>
          </a:p>
          <a:p>
            <a:endParaRPr lang="en-CA" dirty="0"/>
          </a:p>
        </p:txBody>
      </p:sp>
      <p:sp>
        <p:nvSpPr>
          <p:cNvPr id="4" name="Slide Number Placeholder 3">
            <a:extLst>
              <a:ext uri="{FF2B5EF4-FFF2-40B4-BE49-F238E27FC236}">
                <a16:creationId xmlns:a16="http://schemas.microsoft.com/office/drawing/2014/main" id="{70290E7B-0FC8-06B8-BD30-1C7C08A25FA4}"/>
              </a:ext>
            </a:extLst>
          </p:cNvPr>
          <p:cNvSpPr>
            <a:spLocks noGrp="1"/>
          </p:cNvSpPr>
          <p:nvPr>
            <p:ph type="sldNum" sz="quarter" idx="12"/>
          </p:nvPr>
        </p:nvSpPr>
        <p:spPr/>
        <p:txBody>
          <a:bodyPr/>
          <a:lstStyle/>
          <a:p>
            <a:fld id="{CC712354-B87A-C643-A32E-40CC1505842A}" type="slidenum">
              <a:rPr lang="en-US" smtClean="0"/>
              <a:pPr/>
              <a:t>20</a:t>
            </a:fld>
            <a:endParaRPr lang="en-US"/>
          </a:p>
        </p:txBody>
      </p:sp>
    </p:spTree>
    <p:extLst>
      <p:ext uri="{BB962C8B-B14F-4D97-AF65-F5344CB8AC3E}">
        <p14:creationId xmlns:p14="http://schemas.microsoft.com/office/powerpoint/2010/main" val="3449259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8C6D0-F6B6-D5DB-14C3-8BEC14EECB2C}"/>
              </a:ext>
            </a:extLst>
          </p:cNvPr>
          <p:cNvSpPr>
            <a:spLocks noGrp="1"/>
          </p:cNvSpPr>
          <p:nvPr>
            <p:ph type="title"/>
          </p:nvPr>
        </p:nvSpPr>
        <p:spPr/>
        <p:txBody>
          <a:bodyPr/>
          <a:lstStyle/>
          <a:p>
            <a:r>
              <a:rPr lang="en-CA" dirty="0"/>
              <a:t>Part 6 – Accountability</a:t>
            </a:r>
          </a:p>
        </p:txBody>
      </p:sp>
      <p:sp>
        <p:nvSpPr>
          <p:cNvPr id="3" name="Content Placeholder 2">
            <a:extLst>
              <a:ext uri="{FF2B5EF4-FFF2-40B4-BE49-F238E27FC236}">
                <a16:creationId xmlns:a16="http://schemas.microsoft.com/office/drawing/2014/main" id="{78684139-F5DD-403A-C647-C8E627E39239}"/>
              </a:ext>
            </a:extLst>
          </p:cNvPr>
          <p:cNvSpPr>
            <a:spLocks noGrp="1"/>
          </p:cNvSpPr>
          <p:nvPr>
            <p:ph idx="1"/>
          </p:nvPr>
        </p:nvSpPr>
        <p:spPr/>
        <p:txBody>
          <a:bodyPr>
            <a:normAutofit fontScale="85000" lnSpcReduction="10000"/>
          </a:bodyPr>
          <a:lstStyle/>
          <a:p>
            <a:r>
              <a:rPr lang="en-US" dirty="0"/>
              <a:t>The PFN is accountable to its members for the delivery of education.</a:t>
            </a:r>
          </a:p>
          <a:p>
            <a:r>
              <a:rPr lang="en-US" dirty="0"/>
              <a:t>The PFN must provide reports to Canada as set out in Schedule E (Reporting).</a:t>
            </a:r>
          </a:p>
          <a:p>
            <a:r>
              <a:rPr lang="en-US" dirty="0"/>
              <a:t>Where the PFN engages an agent or contractor to deliver education on its behalf, the PFN remains responsible for meeting its obligations under the Funding Agreement.</a:t>
            </a:r>
          </a:p>
          <a:p>
            <a:r>
              <a:rPr lang="en-US" dirty="0"/>
              <a:t>The PFN must provide Canada with audited financial statements and ensure that any agent or contractor to whom it transfers funds is accountable for the funds it receives. </a:t>
            </a:r>
          </a:p>
          <a:p>
            <a:pPr lvl="1"/>
            <a:r>
              <a:rPr lang="en-US" dirty="0"/>
              <a:t>This obligation does not apply in respect of funding transferred to public schools or independent schools for eligible students.</a:t>
            </a:r>
          </a:p>
          <a:p>
            <a:endParaRPr lang="en-CA" dirty="0"/>
          </a:p>
        </p:txBody>
      </p:sp>
      <p:sp>
        <p:nvSpPr>
          <p:cNvPr id="4" name="Slide Number Placeholder 3">
            <a:extLst>
              <a:ext uri="{FF2B5EF4-FFF2-40B4-BE49-F238E27FC236}">
                <a16:creationId xmlns:a16="http://schemas.microsoft.com/office/drawing/2014/main" id="{6F53CF97-0C28-6AD8-A7F1-DF19D8B7C611}"/>
              </a:ext>
            </a:extLst>
          </p:cNvPr>
          <p:cNvSpPr>
            <a:spLocks noGrp="1"/>
          </p:cNvSpPr>
          <p:nvPr>
            <p:ph type="sldNum" sz="quarter" idx="12"/>
          </p:nvPr>
        </p:nvSpPr>
        <p:spPr/>
        <p:txBody>
          <a:bodyPr/>
          <a:lstStyle/>
          <a:p>
            <a:fld id="{CC712354-B87A-C643-A32E-40CC1505842A}" type="slidenum">
              <a:rPr lang="en-US" smtClean="0"/>
              <a:pPr/>
              <a:t>21</a:t>
            </a:fld>
            <a:endParaRPr lang="en-US"/>
          </a:p>
        </p:txBody>
      </p:sp>
    </p:spTree>
    <p:extLst>
      <p:ext uri="{BB962C8B-B14F-4D97-AF65-F5344CB8AC3E}">
        <p14:creationId xmlns:p14="http://schemas.microsoft.com/office/powerpoint/2010/main" val="2557418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E7298-6FB9-3BA6-9A58-32A0A042B86E}"/>
              </a:ext>
            </a:extLst>
          </p:cNvPr>
          <p:cNvSpPr>
            <a:spLocks noGrp="1"/>
          </p:cNvSpPr>
          <p:nvPr>
            <p:ph type="title"/>
          </p:nvPr>
        </p:nvSpPr>
        <p:spPr/>
        <p:txBody>
          <a:bodyPr/>
          <a:lstStyle/>
          <a:p>
            <a:r>
              <a:rPr lang="en-CA" dirty="0"/>
              <a:t>Part 7 – Information Exchange</a:t>
            </a:r>
          </a:p>
        </p:txBody>
      </p:sp>
      <p:sp>
        <p:nvSpPr>
          <p:cNvPr id="3" name="Content Placeholder 2">
            <a:extLst>
              <a:ext uri="{FF2B5EF4-FFF2-40B4-BE49-F238E27FC236}">
                <a16:creationId xmlns:a16="http://schemas.microsoft.com/office/drawing/2014/main" id="{13966BDC-4E9B-BB53-7206-14B34F0A252B}"/>
              </a:ext>
            </a:extLst>
          </p:cNvPr>
          <p:cNvSpPr>
            <a:spLocks noGrp="1"/>
          </p:cNvSpPr>
          <p:nvPr>
            <p:ph idx="1"/>
          </p:nvPr>
        </p:nvSpPr>
        <p:spPr/>
        <p:txBody>
          <a:bodyPr/>
          <a:lstStyle/>
          <a:p>
            <a:r>
              <a:rPr lang="en-US" dirty="0"/>
              <a:t>The parties will share information for purposes of implementation, monitoring, and periodic review of the Funding Agreement. The PFN must also provide the reports required under Schedule E (Reporting).</a:t>
            </a:r>
          </a:p>
          <a:p>
            <a:r>
              <a:rPr lang="en-US" dirty="0"/>
              <a:t>The parties will collect, share and disclose information in a manner that ensures confidentiality to the same extent as when other governments exchange similar types of information in Canada.</a:t>
            </a:r>
          </a:p>
        </p:txBody>
      </p:sp>
      <p:sp>
        <p:nvSpPr>
          <p:cNvPr id="4" name="Slide Number Placeholder 3">
            <a:extLst>
              <a:ext uri="{FF2B5EF4-FFF2-40B4-BE49-F238E27FC236}">
                <a16:creationId xmlns:a16="http://schemas.microsoft.com/office/drawing/2014/main" id="{F093599C-B73B-D057-639B-3335DA3C04EA}"/>
              </a:ext>
            </a:extLst>
          </p:cNvPr>
          <p:cNvSpPr>
            <a:spLocks noGrp="1"/>
          </p:cNvSpPr>
          <p:nvPr>
            <p:ph type="sldNum" sz="quarter" idx="12"/>
          </p:nvPr>
        </p:nvSpPr>
        <p:spPr/>
        <p:txBody>
          <a:bodyPr/>
          <a:lstStyle/>
          <a:p>
            <a:fld id="{CC712354-B87A-C643-A32E-40CC1505842A}" type="slidenum">
              <a:rPr lang="en-US" smtClean="0"/>
              <a:pPr/>
              <a:t>22</a:t>
            </a:fld>
            <a:endParaRPr lang="en-US"/>
          </a:p>
        </p:txBody>
      </p:sp>
    </p:spTree>
    <p:extLst>
      <p:ext uri="{BB962C8B-B14F-4D97-AF65-F5344CB8AC3E}">
        <p14:creationId xmlns:p14="http://schemas.microsoft.com/office/powerpoint/2010/main" val="3291685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1799-010A-5C53-E1D3-D932FDB6068B}"/>
              </a:ext>
            </a:extLst>
          </p:cNvPr>
          <p:cNvSpPr>
            <a:spLocks noGrp="1"/>
          </p:cNvSpPr>
          <p:nvPr>
            <p:ph type="title"/>
          </p:nvPr>
        </p:nvSpPr>
        <p:spPr/>
        <p:txBody>
          <a:bodyPr/>
          <a:lstStyle/>
          <a:p>
            <a:r>
              <a:rPr lang="en-CA" dirty="0"/>
              <a:t>Part 8 – Dispute Resolution</a:t>
            </a:r>
          </a:p>
        </p:txBody>
      </p:sp>
      <p:sp>
        <p:nvSpPr>
          <p:cNvPr id="3" name="Content Placeholder 2">
            <a:extLst>
              <a:ext uri="{FF2B5EF4-FFF2-40B4-BE49-F238E27FC236}">
                <a16:creationId xmlns:a16="http://schemas.microsoft.com/office/drawing/2014/main" id="{81876417-13D3-33CD-B5CE-AF5231FA5C6D}"/>
              </a:ext>
            </a:extLst>
          </p:cNvPr>
          <p:cNvSpPr>
            <a:spLocks noGrp="1"/>
          </p:cNvSpPr>
          <p:nvPr>
            <p:ph idx="1"/>
          </p:nvPr>
        </p:nvSpPr>
        <p:spPr/>
        <p:txBody>
          <a:bodyPr>
            <a:normAutofit/>
          </a:bodyPr>
          <a:lstStyle/>
          <a:p>
            <a:r>
              <a:rPr lang="en-US" dirty="0"/>
              <a:t>This part sets out a process, including informal discussions, for resolving disputes that may arise in connection with the Funding Agreement. </a:t>
            </a:r>
          </a:p>
          <a:p>
            <a:r>
              <a:rPr lang="en-US" dirty="0"/>
              <a:t>If the parties are unable to resolve a dispute through informal discussions, either party may refer the dispute for resolution under the process set out in Part 9 of the Jurisdiction Agreement. </a:t>
            </a:r>
          </a:p>
          <a:p>
            <a:pPr lvl="1"/>
            <a:r>
              <a:rPr lang="en-US" dirty="0"/>
              <a:t>However, disputes arising under the Funding Agreement may not be referred to or resolved by arbitration.</a:t>
            </a:r>
          </a:p>
        </p:txBody>
      </p:sp>
      <p:sp>
        <p:nvSpPr>
          <p:cNvPr id="4" name="Slide Number Placeholder 3">
            <a:extLst>
              <a:ext uri="{FF2B5EF4-FFF2-40B4-BE49-F238E27FC236}">
                <a16:creationId xmlns:a16="http://schemas.microsoft.com/office/drawing/2014/main" id="{57AE8701-7176-2293-DB67-BFAF099C60A6}"/>
              </a:ext>
            </a:extLst>
          </p:cNvPr>
          <p:cNvSpPr>
            <a:spLocks noGrp="1"/>
          </p:cNvSpPr>
          <p:nvPr>
            <p:ph type="sldNum" sz="quarter" idx="12"/>
          </p:nvPr>
        </p:nvSpPr>
        <p:spPr/>
        <p:txBody>
          <a:bodyPr/>
          <a:lstStyle/>
          <a:p>
            <a:fld id="{CC712354-B87A-C643-A32E-40CC1505842A}" type="slidenum">
              <a:rPr lang="en-US" smtClean="0"/>
              <a:pPr/>
              <a:t>23</a:t>
            </a:fld>
            <a:endParaRPr lang="en-US"/>
          </a:p>
        </p:txBody>
      </p:sp>
    </p:spTree>
    <p:extLst>
      <p:ext uri="{BB962C8B-B14F-4D97-AF65-F5344CB8AC3E}">
        <p14:creationId xmlns:p14="http://schemas.microsoft.com/office/powerpoint/2010/main" val="3391438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4F7C1-058A-0385-6621-C04C6F9482A6}"/>
              </a:ext>
            </a:extLst>
          </p:cNvPr>
          <p:cNvSpPr>
            <a:spLocks noGrp="1"/>
          </p:cNvSpPr>
          <p:nvPr>
            <p:ph type="title"/>
          </p:nvPr>
        </p:nvSpPr>
        <p:spPr/>
        <p:txBody>
          <a:bodyPr/>
          <a:lstStyle/>
          <a:p>
            <a:r>
              <a:rPr lang="en-US" dirty="0"/>
              <a:t>Part 9 – Default and Remedies</a:t>
            </a:r>
            <a:endParaRPr lang="en-CA" dirty="0"/>
          </a:p>
        </p:txBody>
      </p:sp>
      <p:sp>
        <p:nvSpPr>
          <p:cNvPr id="3" name="Content Placeholder 2">
            <a:extLst>
              <a:ext uri="{FF2B5EF4-FFF2-40B4-BE49-F238E27FC236}">
                <a16:creationId xmlns:a16="http://schemas.microsoft.com/office/drawing/2014/main" id="{0D30DBE7-B179-B7E7-F6EC-636310708DF4}"/>
              </a:ext>
            </a:extLst>
          </p:cNvPr>
          <p:cNvSpPr>
            <a:spLocks noGrp="1"/>
          </p:cNvSpPr>
          <p:nvPr>
            <p:ph idx="1"/>
          </p:nvPr>
        </p:nvSpPr>
        <p:spPr/>
        <p:txBody>
          <a:bodyPr>
            <a:normAutofit fontScale="77500" lnSpcReduction="20000"/>
          </a:bodyPr>
          <a:lstStyle/>
          <a:p>
            <a:r>
              <a:rPr lang="en-US" dirty="0"/>
              <a:t>A party will be in default of the Funding Agreement if: </a:t>
            </a:r>
          </a:p>
          <a:p>
            <a:pPr marL="914400" lvl="1" indent="-457200">
              <a:buFont typeface="+mj-lt"/>
              <a:buAutoNum type="alphaLcPeriod"/>
            </a:pPr>
            <a:r>
              <a:rPr lang="en-US" dirty="0"/>
              <a:t>it breaches any provision or fails to fulfill its obligations under the agreement, or </a:t>
            </a:r>
          </a:p>
          <a:p>
            <a:pPr marL="914400" lvl="1" indent="-457200">
              <a:buFont typeface="+mj-lt"/>
              <a:buAutoNum type="alphaLcPeriod"/>
            </a:pPr>
            <a:r>
              <a:rPr lang="en-US" dirty="0"/>
              <a:t>it makes a representation that is knowingly false, or the party ought reasonably to have known was false, in a material way.</a:t>
            </a:r>
          </a:p>
          <a:p>
            <a:r>
              <a:rPr lang="en-US" dirty="0"/>
              <a:t>A party alleging that the other party is in default shall provide notice to that party in writing and, where appropriate, propose steps to remedy the alleged default.</a:t>
            </a:r>
          </a:p>
          <a:p>
            <a:r>
              <a:rPr lang="en-US" dirty="0"/>
              <a:t>The party that is alleged to be in default must notify the other party within 30 days that it has remedied or started to remedy the default or that it disagrees that a default has occurred, in which case the issue shall be referred to the dispute resolution process set out in Part 8.</a:t>
            </a:r>
          </a:p>
          <a:p>
            <a:r>
              <a:rPr lang="en-US" dirty="0"/>
              <a:t>The party that alleged the default may, at any time, waive the default.</a:t>
            </a:r>
          </a:p>
        </p:txBody>
      </p:sp>
      <p:sp>
        <p:nvSpPr>
          <p:cNvPr id="4" name="Slide Number Placeholder 3">
            <a:extLst>
              <a:ext uri="{FF2B5EF4-FFF2-40B4-BE49-F238E27FC236}">
                <a16:creationId xmlns:a16="http://schemas.microsoft.com/office/drawing/2014/main" id="{F63D44D6-2B4D-7F7F-E947-4B894BE85E2A}"/>
              </a:ext>
            </a:extLst>
          </p:cNvPr>
          <p:cNvSpPr>
            <a:spLocks noGrp="1"/>
          </p:cNvSpPr>
          <p:nvPr>
            <p:ph type="sldNum" sz="quarter" idx="12"/>
          </p:nvPr>
        </p:nvSpPr>
        <p:spPr/>
        <p:txBody>
          <a:bodyPr/>
          <a:lstStyle/>
          <a:p>
            <a:fld id="{CC712354-B87A-C643-A32E-40CC1505842A}" type="slidenum">
              <a:rPr lang="en-US" smtClean="0"/>
              <a:pPr/>
              <a:t>24</a:t>
            </a:fld>
            <a:endParaRPr lang="en-US"/>
          </a:p>
        </p:txBody>
      </p:sp>
    </p:spTree>
    <p:extLst>
      <p:ext uri="{BB962C8B-B14F-4D97-AF65-F5344CB8AC3E}">
        <p14:creationId xmlns:p14="http://schemas.microsoft.com/office/powerpoint/2010/main" val="2948202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8BBD-AEAD-98B6-5903-17990EE50D48}"/>
              </a:ext>
            </a:extLst>
          </p:cNvPr>
          <p:cNvSpPr>
            <a:spLocks noGrp="1"/>
          </p:cNvSpPr>
          <p:nvPr>
            <p:ph type="title"/>
          </p:nvPr>
        </p:nvSpPr>
        <p:spPr/>
        <p:txBody>
          <a:bodyPr/>
          <a:lstStyle/>
          <a:p>
            <a:r>
              <a:rPr lang="en-CA" dirty="0"/>
              <a:t>Part 10 – General Provisions</a:t>
            </a:r>
          </a:p>
        </p:txBody>
      </p:sp>
      <p:sp>
        <p:nvSpPr>
          <p:cNvPr id="3" name="Content Placeholder 2">
            <a:extLst>
              <a:ext uri="{FF2B5EF4-FFF2-40B4-BE49-F238E27FC236}">
                <a16:creationId xmlns:a16="http://schemas.microsoft.com/office/drawing/2014/main" id="{1B7430C9-977F-E436-614E-3F0FC9849A66}"/>
              </a:ext>
            </a:extLst>
          </p:cNvPr>
          <p:cNvSpPr>
            <a:spLocks noGrp="1"/>
          </p:cNvSpPr>
          <p:nvPr>
            <p:ph idx="1"/>
          </p:nvPr>
        </p:nvSpPr>
        <p:spPr/>
        <p:txBody>
          <a:bodyPr>
            <a:normAutofit/>
          </a:bodyPr>
          <a:lstStyle/>
          <a:p>
            <a:r>
              <a:rPr lang="en-US" dirty="0"/>
              <a:t>The six schedules attached to the Funding Agreement form part of the agreement.</a:t>
            </a:r>
          </a:p>
          <a:p>
            <a:r>
              <a:rPr lang="en-US" dirty="0"/>
              <a:t>Any amendment to the Funding Agreement must be in writing and signed by both parties.</a:t>
            </a:r>
          </a:p>
          <a:p>
            <a:r>
              <a:rPr lang="en-US" dirty="0"/>
              <a:t>Any waiver must be in writing and signed by the party giving the waiver.</a:t>
            </a:r>
          </a:p>
          <a:p>
            <a:r>
              <a:rPr lang="en-US" dirty="0"/>
              <a:t>The Funding Agreement is not a treaty or a land claims agreement within the meaning of sections 25 and 35 of the </a:t>
            </a:r>
            <a:r>
              <a:rPr lang="en-US" i="1" dirty="0"/>
              <a:t>Constitution Act, 1982</a:t>
            </a:r>
            <a:r>
              <a:rPr lang="en-US" dirty="0"/>
              <a:t>.</a:t>
            </a:r>
          </a:p>
        </p:txBody>
      </p:sp>
      <p:sp>
        <p:nvSpPr>
          <p:cNvPr id="4" name="Slide Number Placeholder 3">
            <a:extLst>
              <a:ext uri="{FF2B5EF4-FFF2-40B4-BE49-F238E27FC236}">
                <a16:creationId xmlns:a16="http://schemas.microsoft.com/office/drawing/2014/main" id="{E127A5AB-ECBC-09A9-8032-4C38ADA9E52F}"/>
              </a:ext>
            </a:extLst>
          </p:cNvPr>
          <p:cNvSpPr>
            <a:spLocks noGrp="1"/>
          </p:cNvSpPr>
          <p:nvPr>
            <p:ph type="sldNum" sz="quarter" idx="12"/>
          </p:nvPr>
        </p:nvSpPr>
        <p:spPr/>
        <p:txBody>
          <a:bodyPr/>
          <a:lstStyle/>
          <a:p>
            <a:fld id="{CC712354-B87A-C643-A32E-40CC1505842A}" type="slidenum">
              <a:rPr lang="en-US" smtClean="0"/>
              <a:pPr/>
              <a:t>25</a:t>
            </a:fld>
            <a:endParaRPr lang="en-US"/>
          </a:p>
        </p:txBody>
      </p:sp>
    </p:spTree>
    <p:extLst>
      <p:ext uri="{BB962C8B-B14F-4D97-AF65-F5344CB8AC3E}">
        <p14:creationId xmlns:p14="http://schemas.microsoft.com/office/powerpoint/2010/main" val="2597670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8BBD-AEAD-98B6-5903-17990EE50D48}"/>
              </a:ext>
            </a:extLst>
          </p:cNvPr>
          <p:cNvSpPr>
            <a:spLocks noGrp="1"/>
          </p:cNvSpPr>
          <p:nvPr>
            <p:ph type="title"/>
          </p:nvPr>
        </p:nvSpPr>
        <p:spPr/>
        <p:txBody>
          <a:bodyPr/>
          <a:lstStyle/>
          <a:p>
            <a:r>
              <a:rPr lang="en-CA" dirty="0"/>
              <a:t>Part 10 – General Provisions Cont.</a:t>
            </a:r>
          </a:p>
        </p:txBody>
      </p:sp>
      <p:sp>
        <p:nvSpPr>
          <p:cNvPr id="3" name="Content Placeholder 2">
            <a:extLst>
              <a:ext uri="{FF2B5EF4-FFF2-40B4-BE49-F238E27FC236}">
                <a16:creationId xmlns:a16="http://schemas.microsoft.com/office/drawing/2014/main" id="{1B7430C9-977F-E436-614E-3F0FC9849A66}"/>
              </a:ext>
            </a:extLst>
          </p:cNvPr>
          <p:cNvSpPr>
            <a:spLocks noGrp="1"/>
          </p:cNvSpPr>
          <p:nvPr>
            <p:ph idx="1"/>
          </p:nvPr>
        </p:nvSpPr>
        <p:spPr/>
        <p:txBody>
          <a:bodyPr>
            <a:normAutofit/>
          </a:bodyPr>
          <a:lstStyle/>
          <a:p>
            <a:r>
              <a:rPr lang="en-US" dirty="0"/>
              <a:t>The Funding Agreement is not intended to:</a:t>
            </a:r>
          </a:p>
          <a:p>
            <a:pPr lvl="1"/>
            <a:r>
              <a:rPr lang="en-US" dirty="0"/>
              <a:t>create, amend, define the nature and scope of, or abrogate or derogate from the PFN’s aboriginal or treaty rights,</a:t>
            </a:r>
          </a:p>
          <a:p>
            <a:pPr lvl="1"/>
            <a:r>
              <a:rPr lang="en-US" dirty="0"/>
              <a:t>prejudice, limit or restrict the position that the PFN may take at any time with respect to the aboriginal or treaty rights of the PFN or the exercise of those rights, or</a:t>
            </a:r>
          </a:p>
          <a:p>
            <a:pPr lvl="1"/>
            <a:r>
              <a:rPr lang="en-US" dirty="0"/>
              <a:t>restrict or limit the PFN from entering into other agreements with Canada or other parties with respect to any matter.</a:t>
            </a:r>
          </a:p>
        </p:txBody>
      </p:sp>
      <p:sp>
        <p:nvSpPr>
          <p:cNvPr id="4" name="Slide Number Placeholder 3">
            <a:extLst>
              <a:ext uri="{FF2B5EF4-FFF2-40B4-BE49-F238E27FC236}">
                <a16:creationId xmlns:a16="http://schemas.microsoft.com/office/drawing/2014/main" id="{E127A5AB-ECBC-09A9-8032-4C38ADA9E52F}"/>
              </a:ext>
            </a:extLst>
          </p:cNvPr>
          <p:cNvSpPr>
            <a:spLocks noGrp="1"/>
          </p:cNvSpPr>
          <p:nvPr>
            <p:ph type="sldNum" sz="quarter" idx="12"/>
          </p:nvPr>
        </p:nvSpPr>
        <p:spPr/>
        <p:txBody>
          <a:bodyPr/>
          <a:lstStyle/>
          <a:p>
            <a:fld id="{CC712354-B87A-C643-A32E-40CC1505842A}" type="slidenum">
              <a:rPr lang="en-US" smtClean="0"/>
              <a:pPr/>
              <a:t>26</a:t>
            </a:fld>
            <a:endParaRPr lang="en-US"/>
          </a:p>
        </p:txBody>
      </p:sp>
    </p:spTree>
    <p:extLst>
      <p:ext uri="{BB962C8B-B14F-4D97-AF65-F5344CB8AC3E}">
        <p14:creationId xmlns:p14="http://schemas.microsoft.com/office/powerpoint/2010/main" val="1251751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8BBD-AEAD-98B6-5903-17990EE50D48}"/>
              </a:ext>
            </a:extLst>
          </p:cNvPr>
          <p:cNvSpPr>
            <a:spLocks noGrp="1"/>
          </p:cNvSpPr>
          <p:nvPr>
            <p:ph type="title"/>
          </p:nvPr>
        </p:nvSpPr>
        <p:spPr/>
        <p:txBody>
          <a:bodyPr/>
          <a:lstStyle/>
          <a:p>
            <a:r>
              <a:rPr lang="en-CA" dirty="0"/>
              <a:t>Part 10 – General Provisions Cont.</a:t>
            </a:r>
          </a:p>
        </p:txBody>
      </p:sp>
      <p:sp>
        <p:nvSpPr>
          <p:cNvPr id="3" name="Content Placeholder 2">
            <a:extLst>
              <a:ext uri="{FF2B5EF4-FFF2-40B4-BE49-F238E27FC236}">
                <a16:creationId xmlns:a16="http://schemas.microsoft.com/office/drawing/2014/main" id="{1B7430C9-977F-E436-614E-3F0FC9849A66}"/>
              </a:ext>
            </a:extLst>
          </p:cNvPr>
          <p:cNvSpPr>
            <a:spLocks noGrp="1"/>
          </p:cNvSpPr>
          <p:nvPr>
            <p:ph idx="1"/>
          </p:nvPr>
        </p:nvSpPr>
        <p:spPr/>
        <p:txBody>
          <a:bodyPr>
            <a:normAutofit fontScale="92500" lnSpcReduction="20000"/>
          </a:bodyPr>
          <a:lstStyle/>
          <a:p>
            <a:r>
              <a:rPr lang="en-US" dirty="0"/>
              <a:t>This Part also contains other general provisions including: </a:t>
            </a:r>
          </a:p>
          <a:p>
            <a:pPr lvl="1"/>
            <a:r>
              <a:rPr lang="en-US" dirty="0"/>
              <a:t>interpretation rules,</a:t>
            </a:r>
          </a:p>
          <a:p>
            <a:pPr lvl="1"/>
            <a:r>
              <a:rPr lang="en-US" dirty="0"/>
              <a:t>parties to do what is reasonably required to carry out obligations under the Funding Agreement,</a:t>
            </a:r>
          </a:p>
          <a:p>
            <a:pPr lvl="1"/>
            <a:r>
              <a:rPr lang="en-US" dirty="0"/>
              <a:t>parties to remedy or amend a provision found by a court to be invalid, illegal or unenforceable and acknowledgement that the remaining provisions will not be affected, </a:t>
            </a:r>
          </a:p>
          <a:p>
            <a:pPr lvl="1"/>
            <a:r>
              <a:rPr lang="en-US" dirty="0"/>
              <a:t>a party may only assign its rights under the Funding Agreement with the agreement of the other party, </a:t>
            </a:r>
            <a:endParaRPr lang="en-US" dirty="0">
              <a:highlight>
                <a:srgbClr val="FFFF00"/>
              </a:highlight>
            </a:endParaRPr>
          </a:p>
          <a:p>
            <a:pPr lvl="1"/>
            <a:r>
              <a:rPr lang="en-US" dirty="0"/>
              <a:t>the Funding Agreement is binding on the parties and on any successor or entity to whom either party assigns its rights under the Funding Agreement,</a:t>
            </a:r>
          </a:p>
        </p:txBody>
      </p:sp>
      <p:sp>
        <p:nvSpPr>
          <p:cNvPr id="4" name="Slide Number Placeholder 3">
            <a:extLst>
              <a:ext uri="{FF2B5EF4-FFF2-40B4-BE49-F238E27FC236}">
                <a16:creationId xmlns:a16="http://schemas.microsoft.com/office/drawing/2014/main" id="{E127A5AB-ECBC-09A9-8032-4C38ADA9E52F}"/>
              </a:ext>
            </a:extLst>
          </p:cNvPr>
          <p:cNvSpPr>
            <a:spLocks noGrp="1"/>
          </p:cNvSpPr>
          <p:nvPr>
            <p:ph type="sldNum" sz="quarter" idx="12"/>
          </p:nvPr>
        </p:nvSpPr>
        <p:spPr/>
        <p:txBody>
          <a:bodyPr/>
          <a:lstStyle/>
          <a:p>
            <a:fld id="{CC712354-B87A-C643-A32E-40CC1505842A}" type="slidenum">
              <a:rPr lang="en-US" smtClean="0"/>
              <a:pPr/>
              <a:t>27</a:t>
            </a:fld>
            <a:endParaRPr lang="en-US"/>
          </a:p>
        </p:txBody>
      </p:sp>
    </p:spTree>
    <p:extLst>
      <p:ext uri="{BB962C8B-B14F-4D97-AF65-F5344CB8AC3E}">
        <p14:creationId xmlns:p14="http://schemas.microsoft.com/office/powerpoint/2010/main" val="1122548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8BBD-AEAD-98B6-5903-17990EE50D48}"/>
              </a:ext>
            </a:extLst>
          </p:cNvPr>
          <p:cNvSpPr>
            <a:spLocks noGrp="1"/>
          </p:cNvSpPr>
          <p:nvPr>
            <p:ph type="title"/>
          </p:nvPr>
        </p:nvSpPr>
        <p:spPr/>
        <p:txBody>
          <a:bodyPr/>
          <a:lstStyle/>
          <a:p>
            <a:r>
              <a:rPr lang="en-CA" dirty="0"/>
              <a:t>Part 10 – General Provisions Cont.</a:t>
            </a:r>
          </a:p>
        </p:txBody>
      </p:sp>
      <p:sp>
        <p:nvSpPr>
          <p:cNvPr id="3" name="Content Placeholder 2">
            <a:extLst>
              <a:ext uri="{FF2B5EF4-FFF2-40B4-BE49-F238E27FC236}">
                <a16:creationId xmlns:a16="http://schemas.microsoft.com/office/drawing/2014/main" id="{1B7430C9-977F-E436-614E-3F0FC9849A66}"/>
              </a:ext>
            </a:extLst>
          </p:cNvPr>
          <p:cNvSpPr>
            <a:spLocks noGrp="1"/>
          </p:cNvSpPr>
          <p:nvPr>
            <p:ph idx="1"/>
          </p:nvPr>
        </p:nvSpPr>
        <p:spPr/>
        <p:txBody>
          <a:bodyPr>
            <a:normAutofit/>
          </a:bodyPr>
          <a:lstStyle/>
          <a:p>
            <a:pPr lvl="1"/>
            <a:r>
              <a:rPr lang="en-US" dirty="0"/>
              <a:t>any funding provided by Canada under the Funding Agreement is subject to appropriation by the federal Parliament,</a:t>
            </a:r>
          </a:p>
          <a:p>
            <a:pPr lvl="1"/>
            <a:r>
              <a:rPr lang="en-US" dirty="0"/>
              <a:t>the Funding Agreement does not create any partnership, agency, joint venture, etc. between the parties,</a:t>
            </a:r>
          </a:p>
          <a:p>
            <a:pPr lvl="1"/>
            <a:r>
              <a:rPr lang="en-US" dirty="0"/>
              <a:t>acknowledgement of obligations under the Lobbying Act,</a:t>
            </a:r>
          </a:p>
          <a:p>
            <a:pPr lvl="1"/>
            <a:r>
              <a:rPr lang="en-US" dirty="0"/>
              <a:t>obligations of current or former federal office holders, noting that they are bound by various statutes and codes, and</a:t>
            </a:r>
          </a:p>
          <a:p>
            <a:pPr lvl="1"/>
            <a:r>
              <a:rPr lang="en-US" dirty="0"/>
              <a:t>notices and communications.</a:t>
            </a:r>
          </a:p>
        </p:txBody>
      </p:sp>
      <p:sp>
        <p:nvSpPr>
          <p:cNvPr id="4" name="Slide Number Placeholder 3">
            <a:extLst>
              <a:ext uri="{FF2B5EF4-FFF2-40B4-BE49-F238E27FC236}">
                <a16:creationId xmlns:a16="http://schemas.microsoft.com/office/drawing/2014/main" id="{E127A5AB-ECBC-09A9-8032-4C38ADA9E52F}"/>
              </a:ext>
            </a:extLst>
          </p:cNvPr>
          <p:cNvSpPr>
            <a:spLocks noGrp="1"/>
          </p:cNvSpPr>
          <p:nvPr>
            <p:ph type="sldNum" sz="quarter" idx="12"/>
          </p:nvPr>
        </p:nvSpPr>
        <p:spPr/>
        <p:txBody>
          <a:bodyPr/>
          <a:lstStyle/>
          <a:p>
            <a:fld id="{CC712354-B87A-C643-A32E-40CC1505842A}" type="slidenum">
              <a:rPr lang="en-US" smtClean="0"/>
              <a:pPr/>
              <a:t>28</a:t>
            </a:fld>
            <a:endParaRPr lang="en-US"/>
          </a:p>
        </p:txBody>
      </p:sp>
    </p:spTree>
    <p:extLst>
      <p:ext uri="{BB962C8B-B14F-4D97-AF65-F5344CB8AC3E}">
        <p14:creationId xmlns:p14="http://schemas.microsoft.com/office/powerpoint/2010/main" val="3988770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E736C-2D3D-FA63-188D-3CEC076E44D8}"/>
              </a:ext>
            </a:extLst>
          </p:cNvPr>
          <p:cNvSpPr>
            <a:spLocks noGrp="1"/>
          </p:cNvSpPr>
          <p:nvPr>
            <p:ph type="title"/>
          </p:nvPr>
        </p:nvSpPr>
        <p:spPr/>
        <p:txBody>
          <a:bodyPr/>
          <a:lstStyle/>
          <a:p>
            <a:r>
              <a:rPr lang="en-CA" dirty="0"/>
              <a:t>Schedules</a:t>
            </a:r>
          </a:p>
        </p:txBody>
      </p:sp>
      <p:sp>
        <p:nvSpPr>
          <p:cNvPr id="3" name="Content Placeholder 2">
            <a:extLst>
              <a:ext uri="{FF2B5EF4-FFF2-40B4-BE49-F238E27FC236}">
                <a16:creationId xmlns:a16="http://schemas.microsoft.com/office/drawing/2014/main" id="{F0EF51BB-CB75-1687-A3DA-06AA1E6B8623}"/>
              </a:ext>
            </a:extLst>
          </p:cNvPr>
          <p:cNvSpPr>
            <a:spLocks noGrp="1"/>
          </p:cNvSpPr>
          <p:nvPr>
            <p:ph idx="1"/>
          </p:nvPr>
        </p:nvSpPr>
        <p:spPr/>
        <p:txBody>
          <a:bodyPr>
            <a:normAutofit/>
          </a:bodyPr>
          <a:lstStyle/>
          <a:p>
            <a:r>
              <a:rPr lang="en-US" dirty="0"/>
              <a:t>There are six schedules attached to the Funding Agreement:</a:t>
            </a:r>
          </a:p>
          <a:p>
            <a:pPr lvl="1"/>
            <a:r>
              <a:rPr lang="en-US" dirty="0"/>
              <a:t>Schedule A – Education Funding for Eligible Students </a:t>
            </a:r>
          </a:p>
          <a:p>
            <a:pPr lvl="1"/>
            <a:r>
              <a:rPr lang="en-US" dirty="0"/>
              <a:t>Schedule B – Centralized Education Services</a:t>
            </a:r>
          </a:p>
          <a:p>
            <a:pPr lvl="1"/>
            <a:r>
              <a:rPr lang="en-US" dirty="0"/>
              <a:t>Schedule C – Funding for First Nation Sectoral Education Governance Activities</a:t>
            </a:r>
          </a:p>
          <a:p>
            <a:pPr lvl="1"/>
            <a:r>
              <a:rPr lang="en-US" dirty="0"/>
              <a:t>Schedule D – Methodology for Governance Funding</a:t>
            </a:r>
          </a:p>
          <a:p>
            <a:pPr lvl="1"/>
            <a:r>
              <a:rPr lang="en-US" dirty="0"/>
              <a:t>Schedule E – Reporting</a:t>
            </a:r>
          </a:p>
          <a:p>
            <a:pPr lvl="1"/>
            <a:r>
              <a:rPr lang="en-US" dirty="0"/>
              <a:t>Schedule F – One-Time Implementation Activities</a:t>
            </a:r>
          </a:p>
          <a:p>
            <a:endParaRPr lang="en-CA" dirty="0"/>
          </a:p>
        </p:txBody>
      </p:sp>
      <p:sp>
        <p:nvSpPr>
          <p:cNvPr id="4" name="Slide Number Placeholder 3">
            <a:extLst>
              <a:ext uri="{FF2B5EF4-FFF2-40B4-BE49-F238E27FC236}">
                <a16:creationId xmlns:a16="http://schemas.microsoft.com/office/drawing/2014/main" id="{479EAE01-0948-32C9-9EDA-647CB5B2BB3C}"/>
              </a:ext>
            </a:extLst>
          </p:cNvPr>
          <p:cNvSpPr>
            <a:spLocks noGrp="1"/>
          </p:cNvSpPr>
          <p:nvPr>
            <p:ph type="sldNum" sz="quarter" idx="12"/>
          </p:nvPr>
        </p:nvSpPr>
        <p:spPr/>
        <p:txBody>
          <a:bodyPr/>
          <a:lstStyle/>
          <a:p>
            <a:fld id="{CC712354-B87A-C643-A32E-40CC1505842A}" type="slidenum">
              <a:rPr lang="en-US" smtClean="0"/>
              <a:pPr/>
              <a:t>29</a:t>
            </a:fld>
            <a:endParaRPr lang="en-US"/>
          </a:p>
        </p:txBody>
      </p:sp>
    </p:spTree>
    <p:extLst>
      <p:ext uri="{BB962C8B-B14F-4D97-AF65-F5344CB8AC3E}">
        <p14:creationId xmlns:p14="http://schemas.microsoft.com/office/powerpoint/2010/main" val="27178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31A9B-5E79-41CB-BD0D-CCCFDBF5F785}"/>
              </a:ext>
            </a:extLst>
          </p:cNvPr>
          <p:cNvSpPr>
            <a:spLocks noGrp="1"/>
          </p:cNvSpPr>
          <p:nvPr>
            <p:ph type="title"/>
          </p:nvPr>
        </p:nvSpPr>
        <p:spPr>
          <a:xfrm>
            <a:off x="1130270" y="953324"/>
            <a:ext cx="9603275" cy="1049235"/>
          </a:xfrm>
        </p:spPr>
        <p:txBody>
          <a:bodyPr/>
          <a:lstStyle/>
          <a:p>
            <a:r>
              <a:rPr lang="en-CA" dirty="0"/>
              <a:t>Presentation Overview</a:t>
            </a:r>
          </a:p>
        </p:txBody>
      </p:sp>
      <p:sp>
        <p:nvSpPr>
          <p:cNvPr id="3" name="Content Placeholder 2">
            <a:extLst>
              <a:ext uri="{FF2B5EF4-FFF2-40B4-BE49-F238E27FC236}">
                <a16:creationId xmlns:a16="http://schemas.microsoft.com/office/drawing/2014/main" id="{79D9FD19-7BDA-4299-A5E9-87A08A88D04F}"/>
              </a:ext>
            </a:extLst>
          </p:cNvPr>
          <p:cNvSpPr>
            <a:spLocks noGrp="1"/>
          </p:cNvSpPr>
          <p:nvPr>
            <p:ph idx="1"/>
          </p:nvPr>
        </p:nvSpPr>
        <p:spPr>
          <a:xfrm>
            <a:off x="1130270" y="2171769"/>
            <a:ext cx="9603275" cy="3294576"/>
          </a:xfrm>
        </p:spPr>
        <p:txBody>
          <a:bodyPr anchor="t">
            <a:normAutofit/>
          </a:bodyPr>
          <a:lstStyle/>
          <a:p>
            <a:pPr marL="457200" indent="-457200">
              <a:buFont typeface="+mj-lt"/>
              <a:buAutoNum type="arabicPeriod"/>
            </a:pPr>
            <a:r>
              <a:rPr lang="en-CA" dirty="0"/>
              <a:t>Brief Overview of Jurisdiction Agreements</a:t>
            </a:r>
          </a:p>
          <a:p>
            <a:pPr marL="457200" indent="-457200">
              <a:buFont typeface="+mj-lt"/>
              <a:buAutoNum type="arabicPeriod"/>
            </a:pPr>
            <a:r>
              <a:rPr lang="en-CA" dirty="0"/>
              <a:t>Overview of The Canada-First Nation Education Jurisdiction Funding Agreement</a:t>
            </a:r>
          </a:p>
        </p:txBody>
      </p:sp>
      <p:sp>
        <p:nvSpPr>
          <p:cNvPr id="6" name="Slide Number Placeholder 3">
            <a:extLst>
              <a:ext uri="{FF2B5EF4-FFF2-40B4-BE49-F238E27FC236}">
                <a16:creationId xmlns:a16="http://schemas.microsoft.com/office/drawing/2014/main" id="{0E86352D-C706-43D0-9FDC-681205BF0C7B}"/>
              </a:ext>
            </a:extLst>
          </p:cNvPr>
          <p:cNvSpPr>
            <a:spLocks noGrp="1"/>
          </p:cNvSpPr>
          <p:nvPr>
            <p:ph type="sldNum" sz="quarter" idx="12"/>
          </p:nvPr>
        </p:nvSpPr>
        <p:spPr>
          <a:xfrm>
            <a:off x="9918076" y="137408"/>
            <a:ext cx="811019" cy="503578"/>
          </a:xfrm>
        </p:spPr>
        <p:txBody>
          <a:bodyPr/>
          <a:lstStyle/>
          <a:p>
            <a:fld id="{CC712354-B87A-C643-A32E-40CC1505842A}" type="slidenum">
              <a:rPr lang="en-US" smtClean="0"/>
              <a:pPr/>
              <a:t>3</a:t>
            </a:fld>
            <a:endParaRPr lang="en-US"/>
          </a:p>
        </p:txBody>
      </p:sp>
    </p:spTree>
    <p:extLst>
      <p:ext uri="{BB962C8B-B14F-4D97-AF65-F5344CB8AC3E}">
        <p14:creationId xmlns:p14="http://schemas.microsoft.com/office/powerpoint/2010/main" val="326514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a:t>Education Jurisdiction Resources</a:t>
            </a:r>
          </a:p>
        </p:txBody>
      </p:sp>
      <p:sp>
        <p:nvSpPr>
          <p:cNvPr id="3" name="Content Placeholder 2"/>
          <p:cNvSpPr>
            <a:spLocks noGrp="1"/>
          </p:cNvSpPr>
          <p:nvPr>
            <p:ph idx="1"/>
          </p:nvPr>
        </p:nvSpPr>
        <p:spPr>
          <a:xfrm>
            <a:off x="1130270" y="1854200"/>
            <a:ext cx="9603275" cy="3924300"/>
          </a:xfrm>
        </p:spPr>
        <p:txBody>
          <a:bodyPr>
            <a:normAutofit/>
          </a:bodyPr>
          <a:lstStyle/>
          <a:p>
            <a:pPr marL="342900" indent="-342900"/>
            <a:r>
              <a:rPr lang="en-US">
                <a:solidFill>
                  <a:schemeClr val="tx1"/>
                </a:solidFill>
                <a:cs typeface="Arial" panose="020B0604020202020204" pitchFamily="34" charset="0"/>
              </a:rPr>
              <a:t>Community Template PowerPoint Presentation </a:t>
            </a:r>
          </a:p>
          <a:p>
            <a:pPr marL="342900" indent="-342900"/>
            <a:r>
              <a:rPr lang="en-US">
                <a:solidFill>
                  <a:schemeClr val="tx1"/>
                </a:solidFill>
                <a:cs typeface="Arial" panose="020B0604020202020204" pitchFamily="34" charset="0"/>
              </a:rPr>
              <a:t>Web Resources (jurisdiction videos, template BCRs and letters, checklist, etc.)</a:t>
            </a:r>
          </a:p>
          <a:p>
            <a:pPr marL="342900" indent="-342900"/>
            <a:r>
              <a:rPr lang="en-US">
                <a:solidFill>
                  <a:schemeClr val="tx1"/>
                </a:solidFill>
                <a:cs typeface="Arial" panose="020B0604020202020204" pitchFamily="34" charset="0"/>
              </a:rPr>
              <a:t>Jurisdiction Webpage: </a:t>
            </a:r>
            <a:r>
              <a:rPr lang="en-US">
                <a:solidFill>
                  <a:schemeClr val="tx1"/>
                </a:solidFill>
                <a:cs typeface="Arial" panose="020B0604020202020204" pitchFamily="34" charset="0"/>
                <a:hlinkClick r:id="rId3"/>
              </a:rPr>
              <a:t>http://www.fnesc.ca/about-fnesc/jurisdiction</a:t>
            </a:r>
            <a:r>
              <a:rPr lang="en-US">
                <a:solidFill>
                  <a:schemeClr val="tx1"/>
                </a:solidFill>
                <a:cs typeface="Arial" panose="020B0604020202020204" pitchFamily="34" charset="0"/>
              </a:rPr>
              <a:t> </a:t>
            </a:r>
          </a:p>
          <a:p>
            <a:pPr marL="342900" indent="-342900"/>
            <a:r>
              <a:rPr lang="en-US">
                <a:solidFill>
                  <a:schemeClr val="tx1"/>
                </a:solidFill>
                <a:cs typeface="Arial" panose="020B0604020202020204" pitchFamily="34" charset="0"/>
              </a:rPr>
              <a:t>A jurisdiction video file is also available online and is a great resource to provide a historical overview. </a:t>
            </a:r>
            <a:endParaRPr lang="en-CA">
              <a:solidFill>
                <a:schemeClr val="tx1"/>
              </a:solidFill>
              <a:cs typeface="Arial" panose="020B0604020202020204" pitchFamily="34" charset="0"/>
            </a:endParaRPr>
          </a:p>
          <a:p>
            <a:pPr marL="342900" indent="-342900"/>
            <a:r>
              <a:rPr lang="en-US">
                <a:solidFill>
                  <a:schemeClr val="tx1"/>
                </a:solidFill>
                <a:cs typeface="Arial" panose="020B0604020202020204" pitchFamily="34" charset="0"/>
              </a:rPr>
              <a:t>Jurisdiction Toolkit (under development)</a:t>
            </a:r>
            <a:endParaRPr lang="en-CA">
              <a:solidFill>
                <a:schemeClr val="tx1"/>
              </a:solidFill>
              <a:cs typeface="Arial" panose="020B0604020202020204" pitchFamily="34" charset="0"/>
            </a:endParaRPr>
          </a:p>
          <a:p>
            <a:endParaRPr lang="en-CA"/>
          </a:p>
        </p:txBody>
      </p:sp>
      <p:sp>
        <p:nvSpPr>
          <p:cNvPr id="4" name="Slide Number Placeholder 3"/>
          <p:cNvSpPr>
            <a:spLocks noGrp="1"/>
          </p:cNvSpPr>
          <p:nvPr>
            <p:ph type="sldNum" sz="quarter" idx="12"/>
          </p:nvPr>
        </p:nvSpPr>
        <p:spPr/>
        <p:txBody>
          <a:bodyPr/>
          <a:lstStyle/>
          <a:p>
            <a:fld id="{A8689E30-D3F2-4297-89BD-39A9F89560CC}" type="slidenum">
              <a:rPr lang="en-US" smtClean="0"/>
              <a:t>30</a:t>
            </a:fld>
            <a:endParaRPr lang="en-US"/>
          </a:p>
        </p:txBody>
      </p:sp>
    </p:spTree>
    <p:extLst>
      <p:ext uri="{BB962C8B-B14F-4D97-AF65-F5344CB8AC3E}">
        <p14:creationId xmlns:p14="http://schemas.microsoft.com/office/powerpoint/2010/main" val="1925373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185" y="2291030"/>
            <a:ext cx="8213630" cy="1450785"/>
          </a:xfrm>
        </p:spPr>
        <p:txBody>
          <a:bodyPr>
            <a:normAutofit fontScale="90000"/>
          </a:bodyPr>
          <a:lstStyle/>
          <a:p>
            <a:r>
              <a:rPr lang="en-US"/>
              <a:t>Discussion and Questions?</a:t>
            </a:r>
            <a:endParaRPr lang="en-CA"/>
          </a:p>
        </p:txBody>
      </p:sp>
      <p:sp>
        <p:nvSpPr>
          <p:cNvPr id="3" name="Slide Number Placeholder 2"/>
          <p:cNvSpPr>
            <a:spLocks noGrp="1"/>
          </p:cNvSpPr>
          <p:nvPr>
            <p:ph type="sldNum" sz="quarter" idx="12"/>
          </p:nvPr>
        </p:nvSpPr>
        <p:spPr/>
        <p:txBody>
          <a:bodyPr/>
          <a:lstStyle/>
          <a:p>
            <a:fld id="{CC712354-B87A-C643-A32E-40CC1505842A}" type="slidenum">
              <a:rPr lang="en-US" smtClean="0"/>
              <a:pPr/>
              <a:t>31</a:t>
            </a:fld>
            <a:endParaRPr lang="en-US"/>
          </a:p>
        </p:txBody>
      </p:sp>
      <p:sp>
        <p:nvSpPr>
          <p:cNvPr id="5" name="Slide Number Placeholder 3">
            <a:extLst>
              <a:ext uri="{FF2B5EF4-FFF2-40B4-BE49-F238E27FC236}">
                <a16:creationId xmlns:a16="http://schemas.microsoft.com/office/drawing/2014/main" id="{BA7BEA96-A229-4236-9CCC-97A6B6C5D146}"/>
              </a:ext>
            </a:extLst>
          </p:cNvPr>
          <p:cNvSpPr txBox="1">
            <a:spLocks/>
          </p:cNvSpPr>
          <p:nvPr/>
        </p:nvSpPr>
        <p:spPr>
          <a:xfrm>
            <a:off x="9924392" y="134930"/>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36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C712354-B87A-C643-A32E-40CC1505842A}" type="slidenum">
              <a:rPr lang="en-US" smtClean="0"/>
              <a:pPr/>
              <a:t>31</a:t>
            </a:fld>
            <a:endParaRPr lang="en-US"/>
          </a:p>
        </p:txBody>
      </p:sp>
    </p:spTree>
    <p:extLst>
      <p:ext uri="{BB962C8B-B14F-4D97-AF65-F5344CB8AC3E}">
        <p14:creationId xmlns:p14="http://schemas.microsoft.com/office/powerpoint/2010/main" val="3592056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Thank You</a:t>
            </a:r>
          </a:p>
        </p:txBody>
      </p:sp>
      <p:sp>
        <p:nvSpPr>
          <p:cNvPr id="3" name="Content Placeholder 2"/>
          <p:cNvSpPr>
            <a:spLocks noGrp="1"/>
          </p:cNvSpPr>
          <p:nvPr>
            <p:ph idx="1"/>
          </p:nvPr>
        </p:nvSpPr>
        <p:spPr>
          <a:xfrm>
            <a:off x="1130270" y="2002559"/>
            <a:ext cx="9603275" cy="3463786"/>
          </a:xfrm>
        </p:spPr>
        <p:txBody>
          <a:bodyPr>
            <a:normAutofit fontScale="77500" lnSpcReduction="20000"/>
          </a:bodyPr>
          <a:lstStyle/>
          <a:p>
            <a:pPr marL="0" indent="0">
              <a:buNone/>
            </a:pPr>
            <a:r>
              <a:rPr lang="en-CA" sz="3200" b="1" dirty="0">
                <a:solidFill>
                  <a:schemeClr val="tx1"/>
                </a:solidFill>
                <a:cs typeface="Arial" panose="020B0604020202020204" pitchFamily="34" charset="0"/>
              </a:rPr>
              <a:t>If you have any further questions, please contact:</a:t>
            </a:r>
          </a:p>
          <a:p>
            <a:endParaRPr lang="en-CA" dirty="0">
              <a:solidFill>
                <a:schemeClr val="tx1"/>
              </a:solidFill>
              <a:cs typeface="Arial" panose="020B0604020202020204" pitchFamily="34" charset="0"/>
            </a:endParaRPr>
          </a:p>
          <a:p>
            <a:r>
              <a:rPr lang="en-CA" dirty="0">
                <a:solidFill>
                  <a:schemeClr val="tx1"/>
                </a:solidFill>
                <a:cs typeface="Arial" panose="020B0604020202020204" pitchFamily="34" charset="0"/>
              </a:rPr>
              <a:t>Jenna MacIver, </a:t>
            </a:r>
            <a:r>
              <a:rPr lang="en-US" dirty="0">
                <a:solidFill>
                  <a:schemeClr val="tx1"/>
                </a:solidFill>
                <a:cs typeface="Arial" panose="020B0604020202020204" pitchFamily="34" charset="0"/>
              </a:rPr>
              <a:t>Coordinator, Executive Services and Jurisdiction Preparation</a:t>
            </a:r>
            <a:endParaRPr lang="en-CA" dirty="0">
              <a:solidFill>
                <a:schemeClr val="tx1"/>
              </a:solidFill>
              <a:cs typeface="Arial" panose="020B0604020202020204" pitchFamily="34" charset="0"/>
            </a:endParaRPr>
          </a:p>
          <a:p>
            <a:r>
              <a:rPr lang="en-CA" dirty="0">
                <a:solidFill>
                  <a:schemeClr val="tx1"/>
                </a:solidFill>
                <a:cs typeface="Arial" panose="020B0604020202020204" pitchFamily="34" charset="0"/>
              </a:rPr>
              <a:t>First Nations Education Steering Committee </a:t>
            </a:r>
          </a:p>
          <a:p>
            <a:r>
              <a:rPr lang="en-CA" dirty="0">
                <a:solidFill>
                  <a:schemeClr val="tx1"/>
                </a:solidFill>
                <a:cs typeface="Arial" panose="020B0604020202020204" pitchFamily="34" charset="0"/>
              </a:rPr>
              <a:t>Suite 113 – 100 Park Royal South</a:t>
            </a:r>
          </a:p>
          <a:p>
            <a:r>
              <a:rPr lang="en-CA" dirty="0">
                <a:solidFill>
                  <a:schemeClr val="tx1"/>
                </a:solidFill>
                <a:cs typeface="Arial" panose="020B0604020202020204" pitchFamily="34" charset="0"/>
              </a:rPr>
              <a:t>West Vancouver, BC V7T 1A2</a:t>
            </a:r>
          </a:p>
          <a:p>
            <a:r>
              <a:rPr lang="en-CA" dirty="0">
                <a:solidFill>
                  <a:schemeClr val="tx1"/>
                </a:solidFill>
                <a:cs typeface="Arial" panose="020B0604020202020204" pitchFamily="34" charset="0"/>
              </a:rPr>
              <a:t>Email:   </a:t>
            </a:r>
            <a:r>
              <a:rPr lang="en-CA" dirty="0">
                <a:solidFill>
                  <a:schemeClr val="tx1"/>
                </a:solidFill>
                <a:cs typeface="Arial" panose="020B0604020202020204" pitchFamily="34" charset="0"/>
                <a:hlinkClick r:id="rId3"/>
              </a:rPr>
              <a:t>jurisdiction2@fnesc.ca</a:t>
            </a:r>
            <a:r>
              <a:rPr lang="en-CA" dirty="0">
                <a:solidFill>
                  <a:schemeClr val="tx1"/>
                </a:solidFill>
                <a:cs typeface="Arial" panose="020B0604020202020204" pitchFamily="34" charset="0"/>
              </a:rPr>
              <a:t> </a:t>
            </a:r>
          </a:p>
          <a:p>
            <a:r>
              <a:rPr lang="en-CA" dirty="0">
                <a:solidFill>
                  <a:schemeClr val="tx1"/>
                </a:solidFill>
                <a:cs typeface="Arial" panose="020B0604020202020204" pitchFamily="34" charset="0"/>
              </a:rPr>
              <a:t>Phone:	604-925-6087 ext. 163</a:t>
            </a:r>
          </a:p>
          <a:p>
            <a:r>
              <a:rPr lang="en-CA" dirty="0">
                <a:solidFill>
                  <a:schemeClr val="tx1"/>
                </a:solidFill>
                <a:cs typeface="Arial" panose="020B0604020202020204" pitchFamily="34" charset="0"/>
              </a:rPr>
              <a:t>Fax:    	</a:t>
            </a:r>
            <a:r>
              <a:rPr lang="en-CA" dirty="0">
                <a:cs typeface="Arial" panose="020B0604020202020204" pitchFamily="34" charset="0"/>
              </a:rPr>
              <a:t>	</a:t>
            </a:r>
            <a:r>
              <a:rPr lang="en-CA" dirty="0">
                <a:solidFill>
                  <a:schemeClr val="tx1"/>
                </a:solidFill>
                <a:cs typeface="Arial" panose="020B0604020202020204" pitchFamily="34" charset="0"/>
              </a:rPr>
              <a:t>604-925-6097</a:t>
            </a:r>
          </a:p>
          <a:p>
            <a:endParaRPr lang="en-CA" dirty="0"/>
          </a:p>
        </p:txBody>
      </p:sp>
      <p:sp>
        <p:nvSpPr>
          <p:cNvPr id="4" name="Slide Number Placeholder 3"/>
          <p:cNvSpPr>
            <a:spLocks noGrp="1"/>
          </p:cNvSpPr>
          <p:nvPr>
            <p:ph type="sldNum" sz="quarter" idx="12"/>
          </p:nvPr>
        </p:nvSpPr>
        <p:spPr/>
        <p:txBody>
          <a:bodyPr/>
          <a:lstStyle/>
          <a:p>
            <a:fld id="{A8689E30-D3F2-4297-89BD-39A9F89560CC}" type="slidenum">
              <a:rPr lang="en-US" smtClean="0"/>
              <a:t>32</a:t>
            </a:fld>
            <a:endParaRPr lang="en-US"/>
          </a:p>
        </p:txBody>
      </p:sp>
    </p:spTree>
    <p:extLst>
      <p:ext uri="{BB962C8B-B14F-4D97-AF65-F5344CB8AC3E}">
        <p14:creationId xmlns:p14="http://schemas.microsoft.com/office/powerpoint/2010/main" val="143818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751" y="2398807"/>
            <a:ext cx="9396498" cy="1450785"/>
          </a:xfrm>
        </p:spPr>
        <p:txBody>
          <a:bodyPr>
            <a:normAutofit fontScale="90000"/>
          </a:bodyPr>
          <a:lstStyle/>
          <a:p>
            <a:r>
              <a:rPr lang="en-CA" dirty="0"/>
              <a:t>Brief Overview of Jurisdiction Agreements</a:t>
            </a:r>
          </a:p>
        </p:txBody>
      </p:sp>
      <p:sp>
        <p:nvSpPr>
          <p:cNvPr id="3" name="Slide Number Placeholder 2"/>
          <p:cNvSpPr>
            <a:spLocks noGrp="1"/>
          </p:cNvSpPr>
          <p:nvPr>
            <p:ph type="sldNum" sz="quarter" idx="12"/>
          </p:nvPr>
        </p:nvSpPr>
        <p:spPr/>
        <p:txBody>
          <a:bodyPr/>
          <a:lstStyle/>
          <a:p>
            <a:fld id="{CC712354-B87A-C643-A32E-40CC1505842A}" type="slidenum">
              <a:rPr lang="en-US" smtClean="0"/>
              <a:pPr/>
              <a:t>4</a:t>
            </a:fld>
            <a:endParaRPr lang="en-US"/>
          </a:p>
        </p:txBody>
      </p:sp>
      <p:sp>
        <p:nvSpPr>
          <p:cNvPr id="6" name="Slide Number Placeholder 3">
            <a:extLst>
              <a:ext uri="{FF2B5EF4-FFF2-40B4-BE49-F238E27FC236}">
                <a16:creationId xmlns:a16="http://schemas.microsoft.com/office/drawing/2014/main" id="{1F2709B8-0951-4BEB-A08C-70AC53A0B237}"/>
              </a:ext>
            </a:extLst>
          </p:cNvPr>
          <p:cNvSpPr txBox="1">
            <a:spLocks/>
          </p:cNvSpPr>
          <p:nvPr/>
        </p:nvSpPr>
        <p:spPr>
          <a:xfrm>
            <a:off x="9924392" y="134930"/>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36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C712354-B87A-C643-A32E-40CC1505842A}" type="slidenum">
              <a:rPr lang="en-US" smtClean="0"/>
              <a:pPr/>
              <a:t>4</a:t>
            </a:fld>
            <a:endParaRPr lang="en-US"/>
          </a:p>
        </p:txBody>
      </p:sp>
    </p:spTree>
    <p:extLst>
      <p:ext uri="{BB962C8B-B14F-4D97-AF65-F5344CB8AC3E}">
        <p14:creationId xmlns:p14="http://schemas.microsoft.com/office/powerpoint/2010/main" val="164583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C1EB4D-E513-49D7-884A-A4264DB8F5B4}"/>
              </a:ext>
            </a:extLst>
          </p:cNvPr>
          <p:cNvSpPr>
            <a:spLocks noGrp="1"/>
          </p:cNvSpPr>
          <p:nvPr>
            <p:ph type="title"/>
          </p:nvPr>
        </p:nvSpPr>
        <p:spPr/>
        <p:txBody>
          <a:bodyPr/>
          <a:lstStyle/>
          <a:p>
            <a:r>
              <a:rPr lang="en-CA"/>
              <a:t>Overview of Jurisdiction Agreements</a:t>
            </a:r>
          </a:p>
        </p:txBody>
      </p:sp>
      <p:sp>
        <p:nvSpPr>
          <p:cNvPr id="5" name="Content Placeholder 4">
            <a:extLst>
              <a:ext uri="{FF2B5EF4-FFF2-40B4-BE49-F238E27FC236}">
                <a16:creationId xmlns:a16="http://schemas.microsoft.com/office/drawing/2014/main" id="{BEF9E1FB-E23B-4845-8042-21657AAE3D75}"/>
              </a:ext>
            </a:extLst>
          </p:cNvPr>
          <p:cNvSpPr>
            <a:spLocks noGrp="1"/>
          </p:cNvSpPr>
          <p:nvPr>
            <p:ph idx="1"/>
          </p:nvPr>
        </p:nvSpPr>
        <p:spPr>
          <a:xfrm>
            <a:off x="1130270" y="1668190"/>
            <a:ext cx="9899680" cy="4366850"/>
          </a:xfrm>
        </p:spPr>
        <p:txBody>
          <a:bodyPr>
            <a:normAutofit/>
          </a:bodyPr>
          <a:lstStyle/>
          <a:p>
            <a:pPr marL="0" indent="0">
              <a:buNone/>
            </a:pPr>
            <a:r>
              <a:rPr lang="en-CA" dirty="0"/>
              <a:t>First Nations, FNESC, Canada, BC, and FNEA have negotiated a number of agreements that support the effective implementation of the Jurisdiction Agreements between Canada and PFNs. </a:t>
            </a:r>
          </a:p>
          <a:p>
            <a:pPr marL="0" indent="0">
              <a:buNone/>
            </a:pPr>
            <a:endParaRPr lang="en-CA" dirty="0"/>
          </a:p>
          <a:p>
            <a:pPr marL="0" indent="0">
              <a:spcBef>
                <a:spcPts val="0"/>
              </a:spcBef>
              <a:spcAft>
                <a:spcPts val="1800"/>
              </a:spcAft>
              <a:buNone/>
            </a:pPr>
            <a:r>
              <a:rPr lang="en-CA" dirty="0"/>
              <a:t>The following slides provide a high level overview of the agreements among the various parties.</a:t>
            </a:r>
          </a:p>
        </p:txBody>
      </p:sp>
      <p:sp>
        <p:nvSpPr>
          <p:cNvPr id="3" name="Slide Number Placeholder 2">
            <a:extLst>
              <a:ext uri="{FF2B5EF4-FFF2-40B4-BE49-F238E27FC236}">
                <a16:creationId xmlns:a16="http://schemas.microsoft.com/office/drawing/2014/main" id="{BC966F33-1FD2-46FD-9B3E-DDFDBB34D718}"/>
              </a:ext>
            </a:extLst>
          </p:cNvPr>
          <p:cNvSpPr>
            <a:spLocks noGrp="1"/>
          </p:cNvSpPr>
          <p:nvPr>
            <p:ph type="sldNum" sz="quarter" idx="12"/>
          </p:nvPr>
        </p:nvSpPr>
        <p:spPr/>
        <p:txBody>
          <a:bodyPr/>
          <a:lstStyle/>
          <a:p>
            <a:fld id="{CC712354-B87A-C643-A32E-40CC1505842A}" type="slidenum">
              <a:rPr lang="en-US" smtClean="0"/>
              <a:pPr/>
              <a:t>5</a:t>
            </a:fld>
            <a:endParaRPr lang="en-US"/>
          </a:p>
        </p:txBody>
      </p:sp>
    </p:spTree>
    <p:extLst>
      <p:ext uri="{BB962C8B-B14F-4D97-AF65-F5344CB8AC3E}">
        <p14:creationId xmlns:p14="http://schemas.microsoft.com/office/powerpoint/2010/main" val="235367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37">
            <a:extLst>
              <a:ext uri="{FF2B5EF4-FFF2-40B4-BE49-F238E27FC236}">
                <a16:creationId xmlns:a16="http://schemas.microsoft.com/office/drawing/2014/main" id="{C6EA3904-B994-44A1-8B4D-0409278719DE}"/>
              </a:ext>
            </a:extLst>
          </p:cNvPr>
          <p:cNvCxnSpPr>
            <a:cxnSpLocks/>
            <a:stCxn id="29" idx="2"/>
            <a:endCxn id="9" idx="0"/>
          </p:cNvCxnSpPr>
          <p:nvPr/>
        </p:nvCxnSpPr>
        <p:spPr>
          <a:xfrm flipH="1">
            <a:off x="7527392" y="3255895"/>
            <a:ext cx="1652016" cy="131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781D983-EB4D-466C-B938-4FA33E3B7530}"/>
              </a:ext>
            </a:extLst>
          </p:cNvPr>
          <p:cNvCxnSpPr>
            <a:cxnSpLocks/>
            <a:stCxn id="29" idx="2"/>
            <a:endCxn id="8" idx="0"/>
          </p:cNvCxnSpPr>
          <p:nvPr/>
        </p:nvCxnSpPr>
        <p:spPr>
          <a:xfrm>
            <a:off x="9179408" y="3255895"/>
            <a:ext cx="1697627" cy="131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ounded Rectangle 1">
            <a:extLst>
              <a:ext uri="{FF2B5EF4-FFF2-40B4-BE49-F238E27FC236}">
                <a16:creationId xmlns:a16="http://schemas.microsoft.com/office/drawing/2014/main" id="{A3C6407B-6774-41BE-8BD6-CAEB4EED5BF9}"/>
              </a:ext>
            </a:extLst>
          </p:cNvPr>
          <p:cNvSpPr>
            <a:spLocks noChangeArrowheads="1"/>
          </p:cNvSpPr>
          <p:nvPr/>
        </p:nvSpPr>
        <p:spPr bwMode="auto">
          <a:xfrm>
            <a:off x="1924284" y="2228896"/>
            <a:ext cx="3625214" cy="1026999"/>
          </a:xfrm>
          <a:prstGeom prst="roundRect">
            <a:avLst>
              <a:gd name="adj" fmla="val 16667"/>
            </a:avLst>
          </a:prstGeom>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First Nations Education Jurisdiction Framework Agreement (2023)</a:t>
            </a:r>
            <a:endParaRPr kumimoji="0" lang="en-US" altLang="en-US" sz="3600" b="0" i="0" u="none" strike="noStrike" cap="none" normalizeH="0" baseline="0" dirty="0">
              <a:ln>
                <a:noFill/>
              </a:ln>
              <a:solidFill>
                <a:schemeClr val="bg1"/>
              </a:solidFill>
              <a:effectLst/>
              <a:latin typeface="Arial" panose="020B0604020202020204" pitchFamily="34" charset="0"/>
            </a:endParaRPr>
          </a:p>
        </p:txBody>
      </p:sp>
      <p:sp>
        <p:nvSpPr>
          <p:cNvPr id="7" name="Rounded Rectangle 3">
            <a:extLst>
              <a:ext uri="{FF2B5EF4-FFF2-40B4-BE49-F238E27FC236}">
                <a16:creationId xmlns:a16="http://schemas.microsoft.com/office/drawing/2014/main" id="{00102D20-4267-40FC-8E62-576D047FBEA2}"/>
              </a:ext>
            </a:extLst>
          </p:cNvPr>
          <p:cNvSpPr>
            <a:spLocks noChangeArrowheads="1"/>
          </p:cNvSpPr>
          <p:nvPr/>
        </p:nvSpPr>
        <p:spPr bwMode="auto">
          <a:xfrm>
            <a:off x="3470869" y="4319997"/>
            <a:ext cx="2900915" cy="1278768"/>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Funding Agreement</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8" name="Rounded Rectangle 4">
            <a:extLst>
              <a:ext uri="{FF2B5EF4-FFF2-40B4-BE49-F238E27FC236}">
                <a16:creationId xmlns:a16="http://schemas.microsoft.com/office/drawing/2014/main" id="{B96FABF9-06EF-4EF0-98B9-95BC11213E18}"/>
              </a:ext>
            </a:extLst>
          </p:cNvPr>
          <p:cNvSpPr>
            <a:spLocks noChangeArrowheads="1"/>
          </p:cNvSpPr>
          <p:nvPr/>
        </p:nvSpPr>
        <p:spPr bwMode="auto">
          <a:xfrm>
            <a:off x="10146109" y="4574046"/>
            <a:ext cx="1461851" cy="105307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BC - PFN Agreement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Rounded Rectangle 5">
            <a:extLst>
              <a:ext uri="{FF2B5EF4-FFF2-40B4-BE49-F238E27FC236}">
                <a16:creationId xmlns:a16="http://schemas.microsoft.com/office/drawing/2014/main" id="{72CB0DE7-602A-40FC-A4AC-6D770FCBAEF9}"/>
              </a:ext>
            </a:extLst>
          </p:cNvPr>
          <p:cNvSpPr>
            <a:spLocks noChangeArrowheads="1"/>
          </p:cNvSpPr>
          <p:nvPr/>
        </p:nvSpPr>
        <p:spPr bwMode="auto">
          <a:xfrm>
            <a:off x="6796465" y="4574046"/>
            <a:ext cx="1461853" cy="1059007"/>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BC - FNESC Agreement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Rounded Rectangle 6">
            <a:extLst>
              <a:ext uri="{FF2B5EF4-FFF2-40B4-BE49-F238E27FC236}">
                <a16:creationId xmlns:a16="http://schemas.microsoft.com/office/drawing/2014/main" id="{9CBE6341-6C5F-40D4-B589-8F06903198B1}"/>
              </a:ext>
            </a:extLst>
          </p:cNvPr>
          <p:cNvSpPr>
            <a:spLocks noChangeArrowheads="1"/>
          </p:cNvSpPr>
          <p:nvPr/>
        </p:nvSpPr>
        <p:spPr bwMode="auto">
          <a:xfrm>
            <a:off x="8471287" y="4574045"/>
            <a:ext cx="1461853" cy="105307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BC – FNEA Agreement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Rectangle 15">
            <a:extLst>
              <a:ext uri="{FF2B5EF4-FFF2-40B4-BE49-F238E27FC236}">
                <a16:creationId xmlns:a16="http://schemas.microsoft.com/office/drawing/2014/main" id="{1E62B64D-3097-4C7A-A8B6-52D6F556ABF4}"/>
              </a:ext>
            </a:extLst>
          </p:cNvPr>
          <p:cNvSpPr>
            <a:spLocks noChangeArrowheads="1"/>
          </p:cNvSpPr>
          <p:nvPr/>
        </p:nvSpPr>
        <p:spPr bwMode="auto">
          <a:xfrm>
            <a:off x="1447900" y="1092113"/>
            <a:ext cx="929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CA" sz="2400" b="1" dirty="0"/>
              <a:t>Overview of Key Jurisdiction Agreements</a:t>
            </a:r>
          </a:p>
        </p:txBody>
      </p:sp>
      <p:sp>
        <p:nvSpPr>
          <p:cNvPr id="29" name="Rounded Rectangle 3">
            <a:extLst>
              <a:ext uri="{FF2B5EF4-FFF2-40B4-BE49-F238E27FC236}">
                <a16:creationId xmlns:a16="http://schemas.microsoft.com/office/drawing/2014/main" id="{9E4BAC6D-A6D6-4DB4-B91F-3AB82D364FE3}"/>
              </a:ext>
            </a:extLst>
          </p:cNvPr>
          <p:cNvSpPr>
            <a:spLocks noChangeArrowheads="1"/>
          </p:cNvSpPr>
          <p:nvPr/>
        </p:nvSpPr>
        <p:spPr bwMode="auto">
          <a:xfrm>
            <a:off x="7527391" y="2228895"/>
            <a:ext cx="3304034" cy="1027000"/>
          </a:xfrm>
          <a:prstGeom prst="roundRect">
            <a:avLst>
              <a:gd name="adj" fmla="val 16667"/>
            </a:avLst>
          </a:prstGeom>
          <a:solidFill>
            <a:schemeClr val="tx2">
              <a:lumMod val="60000"/>
              <a:lumOff val="40000"/>
            </a:schemeClr>
          </a:solidFill>
          <a:ln>
            <a:solidFill>
              <a:schemeClr val="accent2">
                <a:lumMod val="75000"/>
              </a:schemeClr>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Calibri" panose="020F0502020204030204" pitchFamily="34" charset="0"/>
                <a:cs typeface="Times New Roman" panose="02020603050405020304" pitchFamily="18" charset="0"/>
              </a:rPr>
              <a:t>Jurisdiction agreements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Calibri" panose="020F0502020204030204" pitchFamily="34" charset="0"/>
                <a:cs typeface="Times New Roman" panose="02020603050405020304" pitchFamily="18" charset="0"/>
              </a:rPr>
              <a:t>with BC</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cxnSp>
        <p:nvCxnSpPr>
          <p:cNvPr id="3" name="Straight Arrow Connector 2">
            <a:extLst>
              <a:ext uri="{FF2B5EF4-FFF2-40B4-BE49-F238E27FC236}">
                <a16:creationId xmlns:a16="http://schemas.microsoft.com/office/drawing/2014/main" id="{76B32294-0867-4916-9AA7-A9BA4DAE9300}"/>
              </a:ext>
            </a:extLst>
          </p:cNvPr>
          <p:cNvCxnSpPr>
            <a:cxnSpLocks/>
            <a:stCxn id="4" idx="2"/>
            <a:endCxn id="7" idx="0"/>
          </p:cNvCxnSpPr>
          <p:nvPr/>
        </p:nvCxnSpPr>
        <p:spPr>
          <a:xfrm>
            <a:off x="3736891" y="3255895"/>
            <a:ext cx="1184436" cy="1064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03B0352-499D-4492-A138-ADCBB3FA7D5F}"/>
              </a:ext>
            </a:extLst>
          </p:cNvPr>
          <p:cNvCxnSpPr>
            <a:cxnSpLocks/>
            <a:stCxn id="4" idx="2"/>
            <a:endCxn id="40" idx="0"/>
          </p:cNvCxnSpPr>
          <p:nvPr/>
        </p:nvCxnSpPr>
        <p:spPr>
          <a:xfrm flipH="1">
            <a:off x="2130585" y="3255895"/>
            <a:ext cx="1606306" cy="1064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88BB478-4D74-441E-B734-820BB37999EB}"/>
              </a:ext>
            </a:extLst>
          </p:cNvPr>
          <p:cNvCxnSpPr>
            <a:cxnSpLocks/>
            <a:stCxn id="29" idx="2"/>
            <a:endCxn id="10" idx="0"/>
          </p:cNvCxnSpPr>
          <p:nvPr/>
        </p:nvCxnSpPr>
        <p:spPr>
          <a:xfrm>
            <a:off x="9179408" y="3255895"/>
            <a:ext cx="22806" cy="1318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9D68B288-27F4-47CC-986A-EE00585FD8CA}"/>
              </a:ext>
            </a:extLst>
          </p:cNvPr>
          <p:cNvSpPr/>
          <p:nvPr/>
        </p:nvSpPr>
        <p:spPr>
          <a:xfrm>
            <a:off x="1258332" y="3515150"/>
            <a:ext cx="4957118" cy="494552"/>
          </a:xfrm>
          <a:prstGeom prst="rect">
            <a:avLst/>
          </a:prstGeom>
          <a:solidFill>
            <a:schemeClr val="bg1"/>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r>
              <a:rPr lang="en-CA" sz="1600" dirty="0">
                <a:solidFill>
                  <a:schemeClr val="tx1"/>
                </a:solidFill>
              </a:rPr>
              <a:t>This Framework Agreement has two schedules:</a:t>
            </a:r>
          </a:p>
        </p:txBody>
      </p:sp>
      <p:sp>
        <p:nvSpPr>
          <p:cNvPr id="24" name="Slide Number Placeholder 3">
            <a:extLst>
              <a:ext uri="{FF2B5EF4-FFF2-40B4-BE49-F238E27FC236}">
                <a16:creationId xmlns:a16="http://schemas.microsoft.com/office/drawing/2014/main" id="{778878DC-1A4F-4074-A36A-4177684CD09C}"/>
              </a:ext>
            </a:extLst>
          </p:cNvPr>
          <p:cNvSpPr>
            <a:spLocks noGrp="1"/>
          </p:cNvSpPr>
          <p:nvPr>
            <p:ph type="sldNum" sz="quarter" idx="12"/>
          </p:nvPr>
        </p:nvSpPr>
        <p:spPr>
          <a:xfrm>
            <a:off x="9924392" y="505636"/>
            <a:ext cx="811019" cy="503578"/>
          </a:xfrm>
        </p:spPr>
        <p:txBody>
          <a:bodyPr/>
          <a:lstStyle/>
          <a:p>
            <a:fld id="{CC712354-B87A-C643-A32E-40CC1505842A}" type="slidenum">
              <a:rPr lang="en-US" smtClean="0"/>
              <a:pPr/>
              <a:t>6</a:t>
            </a:fld>
            <a:endParaRPr lang="en-US" dirty="0"/>
          </a:p>
        </p:txBody>
      </p:sp>
      <p:sp>
        <p:nvSpPr>
          <p:cNvPr id="40" name="Rounded Rectangle 2">
            <a:extLst>
              <a:ext uri="{FF2B5EF4-FFF2-40B4-BE49-F238E27FC236}">
                <a16:creationId xmlns:a16="http://schemas.microsoft.com/office/drawing/2014/main" id="{64160352-493B-2626-DCBC-416F3081FF10}"/>
              </a:ext>
            </a:extLst>
          </p:cNvPr>
          <p:cNvSpPr>
            <a:spLocks noChangeArrowheads="1"/>
          </p:cNvSpPr>
          <p:nvPr/>
        </p:nvSpPr>
        <p:spPr bwMode="auto">
          <a:xfrm>
            <a:off x="967355" y="4319997"/>
            <a:ext cx="2326460" cy="1278768"/>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Agreement</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58" name="Rectangle 57">
            <a:extLst>
              <a:ext uri="{FF2B5EF4-FFF2-40B4-BE49-F238E27FC236}">
                <a16:creationId xmlns:a16="http://schemas.microsoft.com/office/drawing/2014/main" id="{F7046AA0-9094-C42D-FD36-B65F206F0320}"/>
              </a:ext>
            </a:extLst>
          </p:cNvPr>
          <p:cNvSpPr/>
          <p:nvPr/>
        </p:nvSpPr>
        <p:spPr>
          <a:xfrm>
            <a:off x="7492429" y="3825444"/>
            <a:ext cx="3419567" cy="494553"/>
          </a:xfrm>
          <a:prstGeom prst="rect">
            <a:avLst/>
          </a:prstGeom>
          <a:solidFill>
            <a:schemeClr val="bg1"/>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r>
              <a:rPr lang="en-CA" sz="1600" dirty="0">
                <a:solidFill>
                  <a:schemeClr val="tx1"/>
                </a:solidFill>
              </a:rPr>
              <a:t>There are 3 agreements with BC:</a:t>
            </a:r>
          </a:p>
        </p:txBody>
      </p:sp>
    </p:spTree>
    <p:extLst>
      <p:ext uri="{BB962C8B-B14F-4D97-AF65-F5344CB8AC3E}">
        <p14:creationId xmlns:p14="http://schemas.microsoft.com/office/powerpoint/2010/main" val="191792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1000"/>
                                        <p:tgtEl>
                                          <p:spTgt spid="29"/>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childTnLst>
                                </p:cTn>
                              </p:par>
                              <p:par>
                                <p:cTn id="31" presetID="10" presetClass="entr" presetSubtype="0" fill="hold"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1000"/>
                                        <p:tgtEl>
                                          <p:spTgt spid="37"/>
                                        </p:tgtEl>
                                      </p:cBhvr>
                                    </p:animEffect>
                                  </p:childTnLst>
                                </p:cTn>
                              </p:par>
                              <p:par>
                                <p:cTn id="34" presetID="10" presetClass="entr" presetSubtype="0" fill="hold" nodeType="with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1000"/>
                                        <p:tgtEl>
                                          <p:spTgt spid="38"/>
                                        </p:tgtEl>
                                      </p:cBhvr>
                                    </p:animEffect>
                                  </p:childTnLst>
                                </p:cTn>
                              </p:par>
                              <p:par>
                                <p:cTn id="37" presetID="10" presetClass="entr" presetSubtype="0"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1000"/>
                                        <p:tgtEl>
                                          <p:spTgt spid="4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9" grpId="0" animBg="1"/>
      <p:bldP spid="21" grpId="0" animBg="1"/>
      <p:bldP spid="40" grpId="0" animBg="1"/>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741363-6BBD-4B7F-B17B-0C81AD6C537E}"/>
              </a:ext>
            </a:extLst>
          </p:cNvPr>
          <p:cNvSpPr>
            <a:spLocks noGrp="1"/>
          </p:cNvSpPr>
          <p:nvPr>
            <p:ph idx="1"/>
          </p:nvPr>
        </p:nvSpPr>
        <p:spPr>
          <a:xfrm>
            <a:off x="1125821" y="2212901"/>
            <a:ext cx="4633095" cy="3629357"/>
          </a:xfrm>
        </p:spPr>
        <p:txBody>
          <a:bodyPr>
            <a:normAutofit/>
          </a:bodyPr>
          <a:lstStyle/>
          <a:p>
            <a:r>
              <a:rPr lang="en-US"/>
              <a:t>This is the Sectoral Self-government Agreement between Canada and individual PFNs. </a:t>
            </a:r>
          </a:p>
          <a:p>
            <a:r>
              <a:rPr lang="en-US"/>
              <a:t>It recognizes a PFN’s law-making authority and sets out the parties’ responsibilities.</a:t>
            </a:r>
          </a:p>
          <a:p>
            <a:r>
              <a:rPr lang="en-US"/>
              <a:t>The </a:t>
            </a:r>
            <a:r>
              <a:rPr lang="en-US" i="1"/>
              <a:t>Jurisdiction Agreement </a:t>
            </a:r>
            <a:r>
              <a:rPr lang="en-US"/>
              <a:t>must be ratified by a First Nation’s community members.</a:t>
            </a:r>
          </a:p>
        </p:txBody>
      </p:sp>
      <p:sp>
        <p:nvSpPr>
          <p:cNvPr id="4" name="Slide Number Placeholder 3">
            <a:extLst>
              <a:ext uri="{FF2B5EF4-FFF2-40B4-BE49-F238E27FC236}">
                <a16:creationId xmlns:a16="http://schemas.microsoft.com/office/drawing/2014/main" id="{48582EC0-3D4A-4BB6-9635-007585CE2831}"/>
              </a:ext>
            </a:extLst>
          </p:cNvPr>
          <p:cNvSpPr>
            <a:spLocks noGrp="1"/>
          </p:cNvSpPr>
          <p:nvPr>
            <p:ph type="sldNum" sz="quarter" idx="12"/>
          </p:nvPr>
        </p:nvSpPr>
        <p:spPr/>
        <p:txBody>
          <a:bodyPr/>
          <a:lstStyle/>
          <a:p>
            <a:fld id="{CC712354-B87A-C643-A32E-40CC1505842A}" type="slidenum">
              <a:rPr lang="en-US" smtClean="0"/>
              <a:pPr/>
              <a:t>7</a:t>
            </a:fld>
            <a:endParaRPr lang="en-US"/>
          </a:p>
        </p:txBody>
      </p:sp>
      <p:sp>
        <p:nvSpPr>
          <p:cNvPr id="5" name="Rounded Rectangle 2">
            <a:extLst>
              <a:ext uri="{FF2B5EF4-FFF2-40B4-BE49-F238E27FC236}">
                <a16:creationId xmlns:a16="http://schemas.microsoft.com/office/drawing/2014/main" id="{48C4477C-79C8-449D-BD6B-8AE0D484EB08}"/>
              </a:ext>
            </a:extLst>
          </p:cNvPr>
          <p:cNvSpPr>
            <a:spLocks noChangeArrowheads="1"/>
          </p:cNvSpPr>
          <p:nvPr/>
        </p:nvSpPr>
        <p:spPr bwMode="auto">
          <a:xfrm>
            <a:off x="1125821" y="771780"/>
            <a:ext cx="4633095" cy="1163345"/>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Agreement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(Jurisdiction Agreement)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6" name="Rounded Rectangle 3">
            <a:extLst>
              <a:ext uri="{FF2B5EF4-FFF2-40B4-BE49-F238E27FC236}">
                <a16:creationId xmlns:a16="http://schemas.microsoft.com/office/drawing/2014/main" id="{468FAFE4-DB95-4114-AE08-65522FBD05DF}"/>
              </a:ext>
            </a:extLst>
          </p:cNvPr>
          <p:cNvSpPr>
            <a:spLocks noChangeArrowheads="1"/>
          </p:cNvSpPr>
          <p:nvPr/>
        </p:nvSpPr>
        <p:spPr bwMode="auto">
          <a:xfrm>
            <a:off x="6096000" y="771781"/>
            <a:ext cx="4633095" cy="1163345"/>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a:t>
            </a:r>
            <a:r>
              <a:rPr kumimoji="0" lang="en-US" altLang="en-US" sz="2000" b="0" i="0" u="sng"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Funding</a:t>
            </a:r>
            <a:r>
              <a:rPr kumimoji="0" lang="en-US" altLang="en-US" sz="2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Agreement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(Funding Agreement)</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7" name="Content Placeholder 2">
            <a:extLst>
              <a:ext uri="{FF2B5EF4-FFF2-40B4-BE49-F238E27FC236}">
                <a16:creationId xmlns:a16="http://schemas.microsoft.com/office/drawing/2014/main" id="{C62056F8-D10C-4DE6-B237-5350239DF27D}"/>
              </a:ext>
            </a:extLst>
          </p:cNvPr>
          <p:cNvSpPr txBox="1">
            <a:spLocks/>
          </p:cNvSpPr>
          <p:nvPr/>
        </p:nvSpPr>
        <p:spPr>
          <a:xfrm>
            <a:off x="6096000" y="2212901"/>
            <a:ext cx="4633095" cy="3629357"/>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1900"/>
              <a:t>This funding agreement is intended to support the implementation of the Jurisdiction Agreement. </a:t>
            </a:r>
          </a:p>
          <a:p>
            <a:r>
              <a:rPr lang="en-US" sz="1900"/>
              <a:t>It sets out how Canada will fund a PFN to meet its responsibilities under the </a:t>
            </a:r>
            <a:r>
              <a:rPr lang="en-US" sz="1900" i="1"/>
              <a:t>Jurisdiction Agreement</a:t>
            </a:r>
            <a:r>
              <a:rPr lang="en-US" sz="1900"/>
              <a:t>.</a:t>
            </a:r>
          </a:p>
          <a:p>
            <a:r>
              <a:rPr lang="en-US" sz="1900"/>
              <a:t>The </a:t>
            </a:r>
            <a:r>
              <a:rPr lang="en-US" sz="1900" i="1"/>
              <a:t>Funding Agreement </a:t>
            </a:r>
            <a:r>
              <a:rPr lang="en-US" sz="1900"/>
              <a:t>must be approved by Chief and Council.</a:t>
            </a:r>
          </a:p>
        </p:txBody>
      </p:sp>
    </p:spTree>
    <p:extLst>
      <p:ext uri="{BB962C8B-B14F-4D97-AF65-F5344CB8AC3E}">
        <p14:creationId xmlns:p14="http://schemas.microsoft.com/office/powerpoint/2010/main" val="4057798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9EDA80-D464-3C66-7D52-4553AB7B7979}"/>
              </a:ext>
            </a:extLst>
          </p:cNvPr>
          <p:cNvSpPr>
            <a:spLocks noGrp="1"/>
          </p:cNvSpPr>
          <p:nvPr>
            <p:ph idx="1"/>
          </p:nvPr>
        </p:nvSpPr>
        <p:spPr/>
        <p:txBody>
          <a:bodyPr>
            <a:normAutofit fontScale="85000" lnSpcReduction="20000"/>
          </a:bodyPr>
          <a:lstStyle/>
          <a:p>
            <a:r>
              <a:rPr lang="en-US" dirty="0"/>
              <a:t>The parties to the Funding Agreement are:</a:t>
            </a:r>
          </a:p>
          <a:p>
            <a:pPr lvl="1"/>
            <a:r>
              <a:rPr lang="en-US" dirty="0"/>
              <a:t>Canada, represented by the Minister of Crown-Indigenous Relations (“Canada”), and</a:t>
            </a:r>
          </a:p>
          <a:p>
            <a:pPr lvl="1"/>
            <a:r>
              <a:rPr lang="en-US" dirty="0"/>
              <a:t>the Participating First Nation, represented by Chief and Council (“PFN”)</a:t>
            </a:r>
          </a:p>
          <a:p>
            <a:r>
              <a:rPr lang="en-US" dirty="0"/>
              <a:t>A model Funding Agreement was finalized in May 2022 and four First Nations signed their own individual funding agreements based on the model. These agreements came into effect on July 1, 2022. </a:t>
            </a:r>
          </a:p>
          <a:p>
            <a:r>
              <a:rPr lang="en-US" dirty="0"/>
              <a:t>The model Funding Agreement was updated in 2023 to provide greater clarity regarding the timing and way in which funding will flow to Participating First Nations. </a:t>
            </a:r>
          </a:p>
          <a:p>
            <a:r>
              <a:rPr lang="en-US" dirty="0"/>
              <a:t>Three more First Nations signed individual agreements in 2023 based on the updated model, which came into effect on July 1, 2023.</a:t>
            </a:r>
          </a:p>
          <a:p>
            <a:endParaRPr lang="en-US" dirty="0">
              <a:highlight>
                <a:srgbClr val="FFFF00"/>
              </a:highlight>
            </a:endParaRPr>
          </a:p>
          <a:p>
            <a:endParaRPr lang="en-CA" dirty="0"/>
          </a:p>
        </p:txBody>
      </p:sp>
      <p:sp>
        <p:nvSpPr>
          <p:cNvPr id="4" name="Slide Number Placeholder 3">
            <a:extLst>
              <a:ext uri="{FF2B5EF4-FFF2-40B4-BE49-F238E27FC236}">
                <a16:creationId xmlns:a16="http://schemas.microsoft.com/office/drawing/2014/main" id="{BAC1F847-EE81-8101-FE79-2FBE26C4AE7D}"/>
              </a:ext>
            </a:extLst>
          </p:cNvPr>
          <p:cNvSpPr>
            <a:spLocks noGrp="1"/>
          </p:cNvSpPr>
          <p:nvPr>
            <p:ph type="sldNum" sz="quarter" idx="12"/>
          </p:nvPr>
        </p:nvSpPr>
        <p:spPr/>
        <p:txBody>
          <a:bodyPr/>
          <a:lstStyle/>
          <a:p>
            <a:fld id="{CC712354-B87A-C643-A32E-40CC1505842A}" type="slidenum">
              <a:rPr lang="en-US" smtClean="0"/>
              <a:pPr/>
              <a:t>8</a:t>
            </a:fld>
            <a:endParaRPr lang="en-US"/>
          </a:p>
        </p:txBody>
      </p:sp>
      <p:sp>
        <p:nvSpPr>
          <p:cNvPr id="5" name="Rounded Rectangle 2">
            <a:extLst>
              <a:ext uri="{FF2B5EF4-FFF2-40B4-BE49-F238E27FC236}">
                <a16:creationId xmlns:a16="http://schemas.microsoft.com/office/drawing/2014/main" id="{6A0BBDC4-142D-6E38-83EB-9C365401CA57}"/>
              </a:ext>
            </a:extLst>
          </p:cNvPr>
          <p:cNvSpPr>
            <a:spLocks noChangeArrowheads="1"/>
          </p:cNvSpPr>
          <p:nvPr/>
        </p:nvSpPr>
        <p:spPr bwMode="auto">
          <a:xfrm>
            <a:off x="1125821" y="771780"/>
            <a:ext cx="9683693" cy="1163345"/>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Funding Agreement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(Funding Agreement)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56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0032A-9BD7-211C-5E63-BE799DE271F6}"/>
              </a:ext>
            </a:extLst>
          </p:cNvPr>
          <p:cNvSpPr>
            <a:spLocks noGrp="1"/>
          </p:cNvSpPr>
          <p:nvPr>
            <p:ph type="title"/>
          </p:nvPr>
        </p:nvSpPr>
        <p:spPr/>
        <p:txBody>
          <a:bodyPr>
            <a:normAutofit fontScale="90000"/>
          </a:bodyPr>
          <a:lstStyle/>
          <a:p>
            <a:r>
              <a:rPr lang="en-CA" dirty="0"/>
              <a:t>Overview of The Canada-First Nation Education Jurisdiction Funding Agreement</a:t>
            </a:r>
          </a:p>
        </p:txBody>
      </p:sp>
      <p:sp>
        <p:nvSpPr>
          <p:cNvPr id="3" name="Slide Number Placeholder 2">
            <a:extLst>
              <a:ext uri="{FF2B5EF4-FFF2-40B4-BE49-F238E27FC236}">
                <a16:creationId xmlns:a16="http://schemas.microsoft.com/office/drawing/2014/main" id="{F780316A-D101-8ED6-6D61-C6D0BE067160}"/>
              </a:ext>
            </a:extLst>
          </p:cNvPr>
          <p:cNvSpPr>
            <a:spLocks noGrp="1"/>
          </p:cNvSpPr>
          <p:nvPr>
            <p:ph type="sldNum" sz="quarter" idx="12"/>
          </p:nvPr>
        </p:nvSpPr>
        <p:spPr/>
        <p:txBody>
          <a:bodyPr/>
          <a:lstStyle/>
          <a:p>
            <a:fld id="{CC712354-B87A-C643-A32E-40CC1505842A}" type="slidenum">
              <a:rPr lang="en-US" smtClean="0"/>
              <a:pPr/>
              <a:t>9</a:t>
            </a:fld>
            <a:endParaRPr lang="en-US"/>
          </a:p>
        </p:txBody>
      </p:sp>
    </p:spTree>
    <p:extLst>
      <p:ext uri="{BB962C8B-B14F-4D97-AF65-F5344CB8AC3E}">
        <p14:creationId xmlns:p14="http://schemas.microsoft.com/office/powerpoint/2010/main" val="370119690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418</TotalTime>
  <Words>2558</Words>
  <Application>Microsoft Office PowerPoint</Application>
  <PresentationFormat>Widescreen</PresentationFormat>
  <Paragraphs>227</Paragraphs>
  <Slides>32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Century Gothic</vt:lpstr>
      <vt:lpstr>Symbol</vt:lpstr>
      <vt:lpstr>Gallery</vt:lpstr>
      <vt:lpstr>First Nations Jurisdiction Over Education</vt:lpstr>
      <vt:lpstr>Suggested Procedure for Discussion and Questions</vt:lpstr>
      <vt:lpstr>Presentation Overview</vt:lpstr>
      <vt:lpstr>Brief Overview of Jurisdiction Agreements</vt:lpstr>
      <vt:lpstr>Overview of Jurisdiction Agreements</vt:lpstr>
      <vt:lpstr>PowerPoint Presentation</vt:lpstr>
      <vt:lpstr>PowerPoint Presentation</vt:lpstr>
      <vt:lpstr>PowerPoint Presentation</vt:lpstr>
      <vt:lpstr>Overview of The Canada-First Nation Education Jurisdiction Funding Agreement</vt:lpstr>
      <vt:lpstr>Overview of the Funding Agreement</vt:lpstr>
      <vt:lpstr>Overview of the Funding Agreement Cont.</vt:lpstr>
      <vt:lpstr>Whereas Provisions and Part 1 – Definitions </vt:lpstr>
      <vt:lpstr>Part 2 – Term </vt:lpstr>
      <vt:lpstr>Part 2 – Term Cont.</vt:lpstr>
      <vt:lpstr>Part 3 – Participating First Nation’s Responsibilities </vt:lpstr>
      <vt:lpstr>Part 3 – Participating First Nation’s Responsibilities Cont.</vt:lpstr>
      <vt:lpstr>Part 4 – Canada’s Responsibilities</vt:lpstr>
      <vt:lpstr>Part 5 – Periodic Review and Collective Engagement</vt:lpstr>
      <vt:lpstr>Part 5 – Periodic Review and Collective Engagement Cont.</vt:lpstr>
      <vt:lpstr>Part 5 – Periodic Review and Collective Engagement Cont.</vt:lpstr>
      <vt:lpstr>Part 6 – Accountability</vt:lpstr>
      <vt:lpstr>Part 7 – Information Exchange</vt:lpstr>
      <vt:lpstr>Part 8 – Dispute Resolution</vt:lpstr>
      <vt:lpstr>Part 9 – Default and Remedies</vt:lpstr>
      <vt:lpstr>Part 10 – General Provisions</vt:lpstr>
      <vt:lpstr>Part 10 – General Provisions Cont.</vt:lpstr>
      <vt:lpstr>Part 10 – General Provisions Cont.</vt:lpstr>
      <vt:lpstr>Part 10 – General Provisions Cont.</vt:lpstr>
      <vt:lpstr>Schedules</vt:lpstr>
      <vt:lpstr>Education Jurisdiction Resources</vt:lpstr>
      <vt:lpstr>Discussion and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 TRIPARTITE  EDUCATION AGREEMENT:   SUPPORTING FIRST NATION  STUDENT SUCCESS</dc:title>
  <dc:creator>COX, KAITLYN (COXKAI000)</dc:creator>
  <cp:lastModifiedBy>Jenna Maclver</cp:lastModifiedBy>
  <cp:revision>22</cp:revision>
  <cp:lastPrinted>2020-01-17T19:26:22Z</cp:lastPrinted>
  <dcterms:created xsi:type="dcterms:W3CDTF">2018-06-29T17:18:15Z</dcterms:created>
  <dcterms:modified xsi:type="dcterms:W3CDTF">2024-06-05T18:25:34Z</dcterms:modified>
</cp:coreProperties>
</file>